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70" r:id="rId2"/>
    <p:sldId id="271" r:id="rId3"/>
    <p:sldId id="269" r:id="rId4"/>
    <p:sldId id="272" r:id="rId5"/>
    <p:sldId id="273" r:id="rId6"/>
    <p:sldId id="274" r:id="rId7"/>
    <p:sldId id="275" r:id="rId8"/>
    <p:sldId id="276" r:id="rId9"/>
    <p:sldId id="277" r:id="rId10"/>
    <p:sldId id="278" r:id="rId11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70" autoAdjust="0"/>
    <p:restoredTop sz="93407" autoAdjust="0"/>
  </p:normalViewPr>
  <p:slideViewPr>
    <p:cSldViewPr>
      <p:cViewPr>
        <p:scale>
          <a:sx n="200" d="100"/>
          <a:sy n="200" d="100"/>
        </p:scale>
        <p:origin x="1536" y="3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30574" cy="497682"/>
          </a:xfrm>
          <a:prstGeom prst="rect">
            <a:avLst/>
          </a:prstGeom>
        </p:spPr>
        <p:txBody>
          <a:bodyPr vert="horz" lIns="91305" tIns="45652" rIns="91305" bIns="4565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12" y="0"/>
            <a:ext cx="2930574" cy="497682"/>
          </a:xfrm>
          <a:prstGeom prst="rect">
            <a:avLst/>
          </a:prstGeom>
        </p:spPr>
        <p:txBody>
          <a:bodyPr vert="horz" lIns="91305" tIns="45652" rIns="91305" bIns="45652" rtlCol="0"/>
          <a:lstStyle>
            <a:lvl1pPr algn="r">
              <a:defRPr sz="1200"/>
            </a:lvl1pPr>
          </a:lstStyle>
          <a:p>
            <a:fld id="{0D0CDE46-2756-47DF-9D65-724CFB68F890}" type="datetimeFigureOut">
              <a:rPr lang="ru-RU" smtClean="0"/>
              <a:pPr/>
              <a:t>08.12.23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43244"/>
            <a:ext cx="2930574" cy="497681"/>
          </a:xfrm>
          <a:prstGeom prst="rect">
            <a:avLst/>
          </a:prstGeom>
        </p:spPr>
        <p:txBody>
          <a:bodyPr vert="horz" lIns="91305" tIns="45652" rIns="91305" bIns="4565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12" y="9443244"/>
            <a:ext cx="2930574" cy="497681"/>
          </a:xfrm>
          <a:prstGeom prst="rect">
            <a:avLst/>
          </a:prstGeom>
        </p:spPr>
        <p:txBody>
          <a:bodyPr vert="horz" lIns="91305" tIns="45652" rIns="91305" bIns="45652" rtlCol="0" anchor="b"/>
          <a:lstStyle>
            <a:lvl1pPr algn="r">
              <a:defRPr sz="1200"/>
            </a:lvl1pPr>
          </a:lstStyle>
          <a:p>
            <a:fld id="{9BE8307C-525C-4705-9D6D-CDA4A16157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3497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30574" cy="497682"/>
          </a:xfrm>
          <a:prstGeom prst="rect">
            <a:avLst/>
          </a:prstGeom>
        </p:spPr>
        <p:txBody>
          <a:bodyPr vert="horz" lIns="91305" tIns="45652" rIns="91305" bIns="4565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12" y="0"/>
            <a:ext cx="2930574" cy="497682"/>
          </a:xfrm>
          <a:prstGeom prst="rect">
            <a:avLst/>
          </a:prstGeom>
        </p:spPr>
        <p:txBody>
          <a:bodyPr vert="horz" lIns="91305" tIns="45652" rIns="91305" bIns="45652" rtlCol="0"/>
          <a:lstStyle>
            <a:lvl1pPr algn="r">
              <a:defRPr sz="1200"/>
            </a:lvl1pPr>
          </a:lstStyle>
          <a:p>
            <a:fld id="{0ADFFFB8-D8FC-489D-981F-AAEF8CB8C51C}" type="datetimeFigureOut">
              <a:rPr lang="ru-RU" smtClean="0"/>
              <a:pPr/>
              <a:t>08.12.23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3763" y="744538"/>
            <a:ext cx="4973637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05" tIns="45652" rIns="91305" bIns="4565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5801" y="4722418"/>
            <a:ext cx="5409562" cy="4474369"/>
          </a:xfrm>
          <a:prstGeom prst="rect">
            <a:avLst/>
          </a:prstGeom>
        </p:spPr>
        <p:txBody>
          <a:bodyPr vert="horz" lIns="91305" tIns="45652" rIns="91305" bIns="45652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3244"/>
            <a:ext cx="2930574" cy="497681"/>
          </a:xfrm>
          <a:prstGeom prst="rect">
            <a:avLst/>
          </a:prstGeom>
        </p:spPr>
        <p:txBody>
          <a:bodyPr vert="horz" lIns="91305" tIns="45652" rIns="91305" bIns="4565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12" y="9443244"/>
            <a:ext cx="2930574" cy="497681"/>
          </a:xfrm>
          <a:prstGeom prst="rect">
            <a:avLst/>
          </a:prstGeom>
        </p:spPr>
        <p:txBody>
          <a:bodyPr vert="horz" lIns="91305" tIns="45652" rIns="91305" bIns="45652" rtlCol="0" anchor="b"/>
          <a:lstStyle>
            <a:lvl1pPr algn="r">
              <a:defRPr sz="1200"/>
            </a:lvl1pPr>
          </a:lstStyle>
          <a:p>
            <a:fld id="{F2CCC287-FA19-4061-99CA-BE65A4B1D7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677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FB39D-22FC-4CD2-AADC-B3413D805DBB}" type="datetimeFigureOut">
              <a:rPr lang="ru-RU" smtClean="0"/>
              <a:pPr/>
              <a:t>08.12.23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CA103-5D19-48C7-AC9F-B29A91AE69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FB39D-22FC-4CD2-AADC-B3413D805DBB}" type="datetimeFigureOut">
              <a:rPr lang="ru-RU" smtClean="0"/>
              <a:pPr/>
              <a:t>08.12.23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CA103-5D19-48C7-AC9F-B29A91AE69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FB39D-22FC-4CD2-AADC-B3413D805DBB}" type="datetimeFigureOut">
              <a:rPr lang="ru-RU" smtClean="0"/>
              <a:pPr/>
              <a:t>08.12.23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CA103-5D19-48C7-AC9F-B29A91AE69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FB39D-22FC-4CD2-AADC-B3413D805DBB}" type="datetimeFigureOut">
              <a:rPr lang="ru-RU" smtClean="0"/>
              <a:pPr/>
              <a:t>08.12.23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CA103-5D19-48C7-AC9F-B29A91AE69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FB39D-22FC-4CD2-AADC-B3413D805DBB}" type="datetimeFigureOut">
              <a:rPr lang="ru-RU" smtClean="0"/>
              <a:pPr/>
              <a:t>08.12.23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CA103-5D19-48C7-AC9F-B29A91AE69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FB39D-22FC-4CD2-AADC-B3413D805DBB}" type="datetimeFigureOut">
              <a:rPr lang="ru-RU" smtClean="0"/>
              <a:pPr/>
              <a:t>08.12.23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CA103-5D19-48C7-AC9F-B29A91AE69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FB39D-22FC-4CD2-AADC-B3413D805DBB}" type="datetimeFigureOut">
              <a:rPr lang="ru-RU" smtClean="0"/>
              <a:pPr/>
              <a:t>08.12.23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CA103-5D19-48C7-AC9F-B29A91AE69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FB39D-22FC-4CD2-AADC-B3413D805DBB}" type="datetimeFigureOut">
              <a:rPr lang="ru-RU" smtClean="0"/>
              <a:pPr/>
              <a:t>08.12.23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CA103-5D19-48C7-AC9F-B29A91AE69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FB39D-22FC-4CD2-AADC-B3413D805DBB}" type="datetimeFigureOut">
              <a:rPr lang="ru-RU" smtClean="0"/>
              <a:pPr/>
              <a:t>08.12.23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CA103-5D19-48C7-AC9F-B29A91AE69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FB39D-22FC-4CD2-AADC-B3413D805DBB}" type="datetimeFigureOut">
              <a:rPr lang="ru-RU" smtClean="0"/>
              <a:pPr/>
              <a:t>08.12.23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CA103-5D19-48C7-AC9F-B29A91AE69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FB39D-22FC-4CD2-AADC-B3413D805DBB}" type="datetimeFigureOut">
              <a:rPr lang="ru-RU" smtClean="0"/>
              <a:pPr/>
              <a:t>08.12.23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CA103-5D19-48C7-AC9F-B29A91AE69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FB39D-22FC-4CD2-AADC-B3413D805DBB}" type="datetimeFigureOut">
              <a:rPr lang="ru-RU" smtClean="0"/>
              <a:pPr/>
              <a:t>08.12.23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CA103-5D19-48C7-AC9F-B29A91AE69B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Содержимое 282" descr="Майминский-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548680"/>
            <a:ext cx="7735503" cy="6192688"/>
          </a:xfrm>
        </p:spPr>
      </p:pic>
      <p:sp>
        <p:nvSpPr>
          <p:cNvPr id="4" name="Rectangle 5"/>
          <p:cNvSpPr txBox="1">
            <a:spLocks noChangeArrowheads="1"/>
          </p:cNvSpPr>
          <p:nvPr/>
        </p:nvSpPr>
        <p:spPr>
          <a:xfrm>
            <a:off x="0" y="-27384"/>
            <a:ext cx="9144000" cy="549275"/>
          </a:xfrm>
          <a:prstGeom prst="rect">
            <a:avLst/>
          </a:prstGeom>
          <a:solidFill>
            <a:srgbClr val="C0C0C0"/>
          </a:solidFill>
        </p:spPr>
        <p:txBody>
          <a:bodyPr vert="horz" lIns="91025" tIns="45527" rIns="91025" bIns="45527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400" b="1" dirty="0" smtClean="0">
                <a:latin typeface="+mj-lt"/>
                <a:ea typeface="+mj-ea"/>
                <a:cs typeface="+mj-cs"/>
              </a:rPr>
              <a:t>ГОРНО-АЛТАЙСКИЙ</a:t>
            </a:r>
            <a:r>
              <a:rPr kumimoji="0" lang="ru-RU" sz="1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1400" b="1" dirty="0" smtClean="0"/>
              <a:t>ПОЖАРНО-СПАСАТЕЛЬНЫЙ ГАРНИЗОН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151"/>
          <p:cNvSpPr>
            <a:spLocks noChangeArrowheads="1"/>
          </p:cNvSpPr>
          <p:nvPr/>
        </p:nvSpPr>
        <p:spPr bwMode="auto">
          <a:xfrm>
            <a:off x="6641653" y="1817653"/>
            <a:ext cx="2502347" cy="499572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z="800" dirty="0">
              <a:solidFill>
                <a:schemeClr val="bg1"/>
              </a:solidFill>
            </a:endParaRPr>
          </a:p>
        </p:txBody>
      </p:sp>
      <p:sp>
        <p:nvSpPr>
          <p:cNvPr id="6" name="Text Box 165"/>
          <p:cNvSpPr txBox="1">
            <a:spLocks noChangeArrowheads="1"/>
          </p:cNvSpPr>
          <p:nvPr/>
        </p:nvSpPr>
        <p:spPr bwMode="auto">
          <a:xfrm>
            <a:off x="7308304" y="5157192"/>
            <a:ext cx="1872208" cy="200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18" tIns="45710" rIns="91418" bIns="4571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00" b="1" dirty="0" smtClean="0">
                <a:cs typeface="Arial" charset="0"/>
              </a:rPr>
              <a:t>пожарная часть КУРА «УГОЧС и ПБ в РА» </a:t>
            </a:r>
            <a:endParaRPr lang="ru-RU" sz="700" b="1" dirty="0">
              <a:cs typeface="Arial" charset="0"/>
            </a:endParaRPr>
          </a:p>
        </p:txBody>
      </p:sp>
      <p:sp>
        <p:nvSpPr>
          <p:cNvPr id="7" name="Text Box 169"/>
          <p:cNvSpPr txBox="1">
            <a:spLocks noChangeArrowheads="1"/>
          </p:cNvSpPr>
          <p:nvPr/>
        </p:nvSpPr>
        <p:spPr bwMode="auto">
          <a:xfrm>
            <a:off x="7299871" y="2204864"/>
            <a:ext cx="1736625" cy="1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1880" tIns="30937" rIns="61880" bIns="30937">
            <a:spAutoFit/>
          </a:bodyPr>
          <a:lstStyle/>
          <a:p>
            <a:pPr defTabSz="619125" eaLnBrk="0" hangingPunct="0"/>
            <a:r>
              <a:rPr lang="ru-RU" sz="700" b="1" dirty="0" smtClean="0">
                <a:cs typeface="Arial" charset="0"/>
              </a:rPr>
              <a:t>Пожарно-спасательная часть 1 ПСО</a:t>
            </a:r>
            <a:endParaRPr lang="ru-RU" sz="700" b="1" dirty="0">
              <a:cs typeface="Arial" charset="0"/>
            </a:endParaRPr>
          </a:p>
        </p:txBody>
      </p:sp>
      <p:sp>
        <p:nvSpPr>
          <p:cNvPr id="17" name="Text Box 165"/>
          <p:cNvSpPr txBox="1">
            <a:spLocks noChangeArrowheads="1"/>
          </p:cNvSpPr>
          <p:nvPr/>
        </p:nvSpPr>
        <p:spPr bwMode="auto">
          <a:xfrm>
            <a:off x="7271808" y="6325309"/>
            <a:ext cx="1609725" cy="200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18" tIns="45710" rIns="91418" bIns="4571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00" b="1" dirty="0" smtClean="0">
                <a:cs typeface="Arial" charset="0"/>
              </a:rPr>
              <a:t>Добровольная пожарная команда</a:t>
            </a:r>
            <a:endParaRPr lang="ru-RU" sz="700" b="1" dirty="0">
              <a:cs typeface="Arial" charset="0"/>
            </a:endParaRPr>
          </a:p>
        </p:txBody>
      </p:sp>
      <p:sp>
        <p:nvSpPr>
          <p:cNvPr id="18" name="Text Box 152"/>
          <p:cNvSpPr txBox="1">
            <a:spLocks noChangeArrowheads="1"/>
          </p:cNvSpPr>
          <p:nvPr/>
        </p:nvSpPr>
        <p:spPr bwMode="auto">
          <a:xfrm>
            <a:off x="6641653" y="1825130"/>
            <a:ext cx="2502347" cy="307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388" tIns="45695" rIns="91388" bIns="4569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 dirty="0">
                <a:latin typeface="Times New Roman" pitchFamily="18" charset="0"/>
                <a:cs typeface="Arial" charset="0"/>
              </a:rPr>
              <a:t>Условные обозначения</a:t>
            </a:r>
          </a:p>
        </p:txBody>
      </p:sp>
      <p:sp>
        <p:nvSpPr>
          <p:cNvPr id="28" name="Text Box 165"/>
          <p:cNvSpPr txBox="1">
            <a:spLocks noChangeArrowheads="1"/>
          </p:cNvSpPr>
          <p:nvPr/>
        </p:nvSpPr>
        <p:spPr bwMode="auto">
          <a:xfrm>
            <a:off x="7264999" y="5733256"/>
            <a:ext cx="1609725" cy="200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18" tIns="45710" rIns="91418" bIns="4571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00" b="1" dirty="0" smtClean="0">
                <a:cs typeface="Arial" charset="0"/>
              </a:rPr>
              <a:t>Муниципальная ПЧ</a:t>
            </a:r>
            <a:endParaRPr lang="ru-RU" sz="700" b="1" dirty="0">
              <a:cs typeface="Arial" charset="0"/>
            </a:endParaRPr>
          </a:p>
        </p:txBody>
      </p:sp>
      <p:sp>
        <p:nvSpPr>
          <p:cNvPr id="34" name="Text Box 165"/>
          <p:cNvSpPr txBox="1">
            <a:spLocks noChangeArrowheads="1"/>
          </p:cNvSpPr>
          <p:nvPr/>
        </p:nvSpPr>
        <p:spPr bwMode="auto">
          <a:xfrm>
            <a:off x="7264999" y="3284984"/>
            <a:ext cx="1609725" cy="307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18" tIns="45710" rIns="91418" bIns="4571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00" b="1" dirty="0" smtClean="0"/>
              <a:t>Алтайский ПСО МЧС России (филиал ФГКУ «СРПСО МЧС России»)</a:t>
            </a:r>
            <a:endParaRPr lang="ru-RU" sz="700" b="1" dirty="0">
              <a:cs typeface="Arial" charset="0"/>
            </a:endParaRPr>
          </a:p>
        </p:txBody>
      </p:sp>
      <p:sp>
        <p:nvSpPr>
          <p:cNvPr id="40" name="Text Box 165"/>
          <p:cNvSpPr txBox="1">
            <a:spLocks noChangeArrowheads="1"/>
          </p:cNvSpPr>
          <p:nvPr/>
        </p:nvSpPr>
        <p:spPr bwMode="auto">
          <a:xfrm>
            <a:off x="7271808" y="4509120"/>
            <a:ext cx="1609725" cy="415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18" tIns="45710" rIns="91418" bIns="4571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00" b="1" dirty="0">
                <a:cs typeface="Arial" charset="0"/>
              </a:rPr>
              <a:t>Объединенная  пожарная часть ФКУ ИК-1 ОФСИН России по Республике Алтай</a:t>
            </a:r>
          </a:p>
        </p:txBody>
      </p:sp>
      <p:sp>
        <p:nvSpPr>
          <p:cNvPr id="46" name="Text Box 165"/>
          <p:cNvSpPr txBox="1">
            <a:spLocks noChangeArrowheads="1"/>
          </p:cNvSpPr>
          <p:nvPr/>
        </p:nvSpPr>
        <p:spPr bwMode="auto">
          <a:xfrm>
            <a:off x="7282756" y="2796917"/>
            <a:ext cx="1598778" cy="200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18" tIns="45710" rIns="91418" bIns="4571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00" b="1" dirty="0" smtClean="0">
                <a:cs typeface="Arial" charset="0"/>
              </a:rPr>
              <a:t>ВПО АО «Аэропорт»</a:t>
            </a:r>
            <a:endParaRPr lang="ru-RU" sz="700" b="1" dirty="0">
              <a:cs typeface="Arial" charset="0"/>
            </a:endParaRPr>
          </a:p>
        </p:txBody>
      </p:sp>
      <p:grpSp>
        <p:nvGrpSpPr>
          <p:cNvPr id="152" name="Группа 151"/>
          <p:cNvGrpSpPr/>
          <p:nvPr/>
        </p:nvGrpSpPr>
        <p:grpSpPr>
          <a:xfrm>
            <a:off x="6750764" y="2204864"/>
            <a:ext cx="485532" cy="504056"/>
            <a:chOff x="6606748" y="3068960"/>
            <a:chExt cx="485532" cy="504056"/>
          </a:xfrm>
        </p:grpSpPr>
        <p:grpSp>
          <p:nvGrpSpPr>
            <p:cNvPr id="153" name="Группа 18"/>
            <p:cNvGrpSpPr/>
            <p:nvPr/>
          </p:nvGrpSpPr>
          <p:grpSpPr>
            <a:xfrm>
              <a:off x="6606748" y="3068960"/>
              <a:ext cx="125492" cy="504056"/>
              <a:chOff x="6651138" y="5445224"/>
              <a:chExt cx="125492" cy="558308"/>
            </a:xfrm>
          </p:grpSpPr>
          <p:sp>
            <p:nvSpPr>
              <p:cNvPr id="155" name="Line 6"/>
              <p:cNvSpPr>
                <a:spLocks noChangeShapeType="1"/>
              </p:cNvSpPr>
              <p:nvPr/>
            </p:nvSpPr>
            <p:spPr bwMode="auto">
              <a:xfrm>
                <a:off x="6704622" y="5445224"/>
                <a:ext cx="392" cy="4183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56" name="Oval 8"/>
              <p:cNvSpPr>
                <a:spLocks noChangeArrowheads="1"/>
              </p:cNvSpPr>
              <p:nvPr/>
            </p:nvSpPr>
            <p:spPr bwMode="auto">
              <a:xfrm>
                <a:off x="6651138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54" name="Блок-схема: задержка 153"/>
            <p:cNvSpPr/>
            <p:nvPr/>
          </p:nvSpPr>
          <p:spPr>
            <a:xfrm>
              <a:off x="6660232" y="3068960"/>
              <a:ext cx="432048" cy="149035"/>
            </a:xfrm>
            <a:prstGeom prst="flowChartDelay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/>
                <a:t>ПСЧ</a:t>
              </a:r>
              <a:endParaRPr lang="ru-RU" sz="800" dirty="0"/>
            </a:p>
          </p:txBody>
        </p:sp>
      </p:grpSp>
      <p:grpSp>
        <p:nvGrpSpPr>
          <p:cNvPr id="164" name="Группа 163"/>
          <p:cNvGrpSpPr/>
          <p:nvPr/>
        </p:nvGrpSpPr>
        <p:grpSpPr>
          <a:xfrm>
            <a:off x="6741670" y="2780928"/>
            <a:ext cx="485533" cy="504056"/>
            <a:chOff x="6625272" y="3068960"/>
            <a:chExt cx="485532" cy="504056"/>
          </a:xfrm>
        </p:grpSpPr>
        <p:grpSp>
          <p:nvGrpSpPr>
            <p:cNvPr id="165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</p:grpSpPr>
          <p:sp>
            <p:nvSpPr>
              <p:cNvPr id="167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93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66" name="Блок-схема: задержка 165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/>
                <a:t>ВПО</a:t>
              </a:r>
              <a:endParaRPr lang="ru-RU" sz="800" dirty="0"/>
            </a:p>
          </p:txBody>
        </p:sp>
      </p:grpSp>
      <p:grpSp>
        <p:nvGrpSpPr>
          <p:cNvPr id="196" name="Группа 195"/>
          <p:cNvGrpSpPr/>
          <p:nvPr/>
        </p:nvGrpSpPr>
        <p:grpSpPr>
          <a:xfrm>
            <a:off x="6741670" y="3356992"/>
            <a:ext cx="485533" cy="504056"/>
            <a:chOff x="6625272" y="3068960"/>
            <a:chExt cx="485532" cy="504056"/>
          </a:xfrm>
        </p:grpSpPr>
        <p:grpSp>
          <p:nvGrpSpPr>
            <p:cNvPr id="197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</p:grpSpPr>
          <p:sp>
            <p:nvSpPr>
              <p:cNvPr id="209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10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208" name="Блок-схема: задержка 207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АПСО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2" name="Группа 211"/>
          <p:cNvGrpSpPr/>
          <p:nvPr/>
        </p:nvGrpSpPr>
        <p:grpSpPr>
          <a:xfrm>
            <a:off x="6750763" y="4581128"/>
            <a:ext cx="485533" cy="504056"/>
            <a:chOff x="6625272" y="3068960"/>
            <a:chExt cx="485532" cy="504056"/>
          </a:xfrm>
        </p:grpSpPr>
        <p:grpSp>
          <p:nvGrpSpPr>
            <p:cNvPr id="213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</p:grpSpPr>
          <p:sp>
            <p:nvSpPr>
              <p:cNvPr id="220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21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219" name="Блок-схема: задержка 218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/>
                <a:t>ВПО</a:t>
              </a:r>
              <a:endParaRPr lang="ru-RU" sz="800" dirty="0"/>
            </a:p>
          </p:txBody>
        </p:sp>
      </p:grpSp>
      <p:grpSp>
        <p:nvGrpSpPr>
          <p:cNvPr id="223" name="Группа 222"/>
          <p:cNvGrpSpPr/>
          <p:nvPr/>
        </p:nvGrpSpPr>
        <p:grpSpPr>
          <a:xfrm>
            <a:off x="6750763" y="5157192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224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250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51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248" name="Блок-схема: задержка 247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ПЧ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2" name="Группа 251"/>
          <p:cNvGrpSpPr/>
          <p:nvPr/>
        </p:nvGrpSpPr>
        <p:grpSpPr>
          <a:xfrm>
            <a:off x="6750763" y="5733256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253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255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56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254" name="Блок-схема: задержка 253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МПЧ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7" name="Группа 256"/>
          <p:cNvGrpSpPr/>
          <p:nvPr/>
        </p:nvGrpSpPr>
        <p:grpSpPr>
          <a:xfrm>
            <a:off x="6750763" y="6309320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258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260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61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259" name="Блок-схема: задержка 258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2" name="Группа 261"/>
          <p:cNvGrpSpPr/>
          <p:nvPr/>
        </p:nvGrpSpPr>
        <p:grpSpPr>
          <a:xfrm>
            <a:off x="6012160" y="5373216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263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265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66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264" name="Блок-схема: задержка 263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7" name="Группа 266"/>
          <p:cNvGrpSpPr/>
          <p:nvPr/>
        </p:nvGrpSpPr>
        <p:grpSpPr>
          <a:xfrm>
            <a:off x="4860032" y="4149080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268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270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71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269" name="Блок-схема: задержка 268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2" name="Группа 271"/>
          <p:cNvGrpSpPr/>
          <p:nvPr/>
        </p:nvGrpSpPr>
        <p:grpSpPr>
          <a:xfrm>
            <a:off x="2555776" y="4869160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273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275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76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274" name="Блок-схема: задержка 273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7" name="Группа 276"/>
          <p:cNvGrpSpPr/>
          <p:nvPr/>
        </p:nvGrpSpPr>
        <p:grpSpPr>
          <a:xfrm>
            <a:off x="2771800" y="3861048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278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280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81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279" name="Блок-схема: задержка 278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МПЧ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4" name="Группа 283"/>
          <p:cNvGrpSpPr/>
          <p:nvPr/>
        </p:nvGrpSpPr>
        <p:grpSpPr>
          <a:xfrm>
            <a:off x="3275856" y="2420888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285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287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88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286" name="Блок-схема: задержка 285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ПЧ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9" name="Группа 288"/>
          <p:cNvGrpSpPr/>
          <p:nvPr/>
        </p:nvGrpSpPr>
        <p:grpSpPr>
          <a:xfrm>
            <a:off x="3141270" y="2060848"/>
            <a:ext cx="485533" cy="504056"/>
            <a:chOff x="6625272" y="3068960"/>
            <a:chExt cx="485532" cy="504056"/>
          </a:xfrm>
        </p:grpSpPr>
        <p:grpSp>
          <p:nvGrpSpPr>
            <p:cNvPr id="290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</p:grpSpPr>
          <p:sp>
            <p:nvSpPr>
              <p:cNvPr id="292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93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291" name="Блок-схема: задержка 290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/>
                <a:t>ВПО</a:t>
              </a:r>
              <a:endParaRPr lang="ru-RU" sz="800" dirty="0"/>
            </a:p>
          </p:txBody>
        </p:sp>
      </p:grpSp>
      <p:grpSp>
        <p:nvGrpSpPr>
          <p:cNvPr id="295" name="Группа 294"/>
          <p:cNvGrpSpPr/>
          <p:nvPr/>
        </p:nvGrpSpPr>
        <p:grpSpPr>
          <a:xfrm>
            <a:off x="3573318" y="1628800"/>
            <a:ext cx="485533" cy="504056"/>
            <a:chOff x="6625272" y="3068960"/>
            <a:chExt cx="485532" cy="504056"/>
          </a:xfrm>
        </p:grpSpPr>
        <p:grpSp>
          <p:nvGrpSpPr>
            <p:cNvPr id="296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</p:grpSpPr>
          <p:sp>
            <p:nvSpPr>
              <p:cNvPr id="298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99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297" name="Блок-схема: задержка 296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/>
                <a:t>ВПО</a:t>
              </a:r>
              <a:endParaRPr lang="ru-RU" sz="800" dirty="0"/>
            </a:p>
          </p:txBody>
        </p:sp>
      </p:grpSp>
      <p:grpSp>
        <p:nvGrpSpPr>
          <p:cNvPr id="311" name="Группа 310"/>
          <p:cNvGrpSpPr/>
          <p:nvPr/>
        </p:nvGrpSpPr>
        <p:grpSpPr>
          <a:xfrm>
            <a:off x="3491880" y="1052736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312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314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15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313" name="Блок-схема: задержка 312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3" name="Группа 322"/>
          <p:cNvGrpSpPr/>
          <p:nvPr/>
        </p:nvGrpSpPr>
        <p:grpSpPr>
          <a:xfrm>
            <a:off x="3563888" y="1412776"/>
            <a:ext cx="485532" cy="504056"/>
            <a:chOff x="6606748" y="3068960"/>
            <a:chExt cx="485532" cy="504056"/>
          </a:xfrm>
        </p:grpSpPr>
        <p:grpSp>
          <p:nvGrpSpPr>
            <p:cNvPr id="324" name="Группа 18"/>
            <p:cNvGrpSpPr/>
            <p:nvPr/>
          </p:nvGrpSpPr>
          <p:grpSpPr>
            <a:xfrm>
              <a:off x="6606748" y="3068960"/>
              <a:ext cx="125492" cy="504056"/>
              <a:chOff x="6651138" y="5445224"/>
              <a:chExt cx="125492" cy="558308"/>
            </a:xfrm>
          </p:grpSpPr>
          <p:sp>
            <p:nvSpPr>
              <p:cNvPr id="326" name="Line 6"/>
              <p:cNvSpPr>
                <a:spLocks noChangeShapeType="1"/>
              </p:cNvSpPr>
              <p:nvPr/>
            </p:nvSpPr>
            <p:spPr bwMode="auto">
              <a:xfrm>
                <a:off x="6704622" y="5445224"/>
                <a:ext cx="392" cy="4183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27" name="Oval 8"/>
              <p:cNvSpPr>
                <a:spLocks noChangeArrowheads="1"/>
              </p:cNvSpPr>
              <p:nvPr/>
            </p:nvSpPr>
            <p:spPr bwMode="auto">
              <a:xfrm>
                <a:off x="6651138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325" name="Блок-схема: задержка 324"/>
            <p:cNvSpPr/>
            <p:nvPr/>
          </p:nvSpPr>
          <p:spPr>
            <a:xfrm>
              <a:off x="6660232" y="3068960"/>
              <a:ext cx="432048" cy="149035"/>
            </a:xfrm>
            <a:prstGeom prst="flowChartDelay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/>
                <a:t>ПСЧ</a:t>
              </a:r>
              <a:endParaRPr lang="ru-RU" sz="800" dirty="0"/>
            </a:p>
          </p:txBody>
        </p:sp>
      </p:grpSp>
      <p:grpSp>
        <p:nvGrpSpPr>
          <p:cNvPr id="329" name="Группа 328"/>
          <p:cNvGrpSpPr/>
          <p:nvPr/>
        </p:nvGrpSpPr>
        <p:grpSpPr>
          <a:xfrm>
            <a:off x="3779912" y="2060848"/>
            <a:ext cx="485532" cy="504056"/>
            <a:chOff x="6606748" y="3068960"/>
            <a:chExt cx="485532" cy="504056"/>
          </a:xfrm>
        </p:grpSpPr>
        <p:grpSp>
          <p:nvGrpSpPr>
            <p:cNvPr id="330" name="Группа 18"/>
            <p:cNvGrpSpPr/>
            <p:nvPr/>
          </p:nvGrpSpPr>
          <p:grpSpPr>
            <a:xfrm>
              <a:off x="6606748" y="3068960"/>
              <a:ext cx="125492" cy="504056"/>
              <a:chOff x="6651138" y="5445224"/>
              <a:chExt cx="125492" cy="558308"/>
            </a:xfrm>
          </p:grpSpPr>
          <p:sp>
            <p:nvSpPr>
              <p:cNvPr id="332" name="Line 6"/>
              <p:cNvSpPr>
                <a:spLocks noChangeShapeType="1"/>
              </p:cNvSpPr>
              <p:nvPr/>
            </p:nvSpPr>
            <p:spPr bwMode="auto">
              <a:xfrm>
                <a:off x="6704622" y="5445224"/>
                <a:ext cx="392" cy="4183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33" name="Oval 8"/>
              <p:cNvSpPr>
                <a:spLocks noChangeArrowheads="1"/>
              </p:cNvSpPr>
              <p:nvPr/>
            </p:nvSpPr>
            <p:spPr bwMode="auto">
              <a:xfrm>
                <a:off x="6651138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331" name="Блок-схема: задержка 330"/>
            <p:cNvSpPr/>
            <p:nvPr/>
          </p:nvSpPr>
          <p:spPr>
            <a:xfrm>
              <a:off x="6660232" y="3068960"/>
              <a:ext cx="432048" cy="149035"/>
            </a:xfrm>
            <a:prstGeom prst="flowChartDelay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/>
                <a:t>ПСЧ</a:t>
              </a:r>
              <a:endParaRPr lang="ru-RU" sz="800" dirty="0"/>
            </a:p>
          </p:txBody>
        </p:sp>
      </p:grpSp>
      <p:grpSp>
        <p:nvGrpSpPr>
          <p:cNvPr id="335" name="Группа 334"/>
          <p:cNvGrpSpPr/>
          <p:nvPr/>
        </p:nvGrpSpPr>
        <p:grpSpPr>
          <a:xfrm>
            <a:off x="4158476" y="1988840"/>
            <a:ext cx="485532" cy="504056"/>
            <a:chOff x="6606748" y="3068960"/>
            <a:chExt cx="485532" cy="504056"/>
          </a:xfrm>
        </p:grpSpPr>
        <p:grpSp>
          <p:nvGrpSpPr>
            <p:cNvPr id="336" name="Группа 18"/>
            <p:cNvGrpSpPr/>
            <p:nvPr/>
          </p:nvGrpSpPr>
          <p:grpSpPr>
            <a:xfrm>
              <a:off x="6606748" y="3068960"/>
              <a:ext cx="125492" cy="504056"/>
              <a:chOff x="6651138" y="5445224"/>
              <a:chExt cx="125492" cy="558308"/>
            </a:xfrm>
          </p:grpSpPr>
          <p:sp>
            <p:nvSpPr>
              <p:cNvPr id="338" name="Line 6"/>
              <p:cNvSpPr>
                <a:spLocks noChangeShapeType="1"/>
              </p:cNvSpPr>
              <p:nvPr/>
            </p:nvSpPr>
            <p:spPr bwMode="auto">
              <a:xfrm>
                <a:off x="6704622" y="5445224"/>
                <a:ext cx="392" cy="4183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39" name="Oval 8"/>
              <p:cNvSpPr>
                <a:spLocks noChangeArrowheads="1"/>
              </p:cNvSpPr>
              <p:nvPr/>
            </p:nvSpPr>
            <p:spPr bwMode="auto">
              <a:xfrm>
                <a:off x="6651138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337" name="Блок-схема: задержка 336"/>
            <p:cNvSpPr/>
            <p:nvPr/>
          </p:nvSpPr>
          <p:spPr>
            <a:xfrm>
              <a:off x="6660232" y="3068960"/>
              <a:ext cx="432048" cy="149035"/>
            </a:xfrm>
            <a:prstGeom prst="flowChartDelay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/>
                <a:t>ПСЧ</a:t>
              </a:r>
              <a:endParaRPr lang="ru-RU" sz="800" dirty="0"/>
            </a:p>
          </p:txBody>
        </p:sp>
      </p:grpSp>
      <p:sp>
        <p:nvSpPr>
          <p:cNvPr id="341" name="TextBox 340"/>
          <p:cNvSpPr txBox="1"/>
          <p:nvPr/>
        </p:nvSpPr>
        <p:spPr>
          <a:xfrm>
            <a:off x="3635896" y="2564904"/>
            <a:ext cx="1002197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1000" b="1" dirty="0" smtClean="0"/>
              <a:t>Горно-Алтайск</a:t>
            </a:r>
            <a:endParaRPr lang="ru-RU" sz="1000" b="1" dirty="0"/>
          </a:p>
        </p:txBody>
      </p:sp>
      <p:sp>
        <p:nvSpPr>
          <p:cNvPr id="342" name="TextBox 341"/>
          <p:cNvSpPr txBox="1"/>
          <p:nvPr/>
        </p:nvSpPr>
        <p:spPr>
          <a:xfrm>
            <a:off x="3923928" y="3212976"/>
            <a:ext cx="869149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1000" b="1" dirty="0" err="1" smtClean="0"/>
              <a:t>Кызыл-Озек</a:t>
            </a:r>
            <a:endParaRPr lang="ru-RU" sz="1000" b="1" dirty="0"/>
          </a:p>
        </p:txBody>
      </p:sp>
      <p:grpSp>
        <p:nvGrpSpPr>
          <p:cNvPr id="343" name="Группа 342"/>
          <p:cNvGrpSpPr/>
          <p:nvPr/>
        </p:nvGrpSpPr>
        <p:grpSpPr>
          <a:xfrm>
            <a:off x="3995936" y="1844824"/>
            <a:ext cx="485533" cy="504056"/>
            <a:chOff x="6625272" y="3068960"/>
            <a:chExt cx="485532" cy="504056"/>
          </a:xfrm>
        </p:grpSpPr>
        <p:grpSp>
          <p:nvGrpSpPr>
            <p:cNvPr id="344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</p:grpSpPr>
          <p:sp>
            <p:nvSpPr>
              <p:cNvPr id="346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47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345" name="Блок-схема: задержка 344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АПСО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5" name="Группа 114"/>
          <p:cNvGrpSpPr/>
          <p:nvPr/>
        </p:nvGrpSpPr>
        <p:grpSpPr>
          <a:xfrm>
            <a:off x="3275856" y="2564904"/>
            <a:ext cx="485533" cy="504056"/>
            <a:chOff x="6625272" y="3068960"/>
            <a:chExt cx="485532" cy="504056"/>
          </a:xfrm>
        </p:grpSpPr>
        <p:grpSp>
          <p:nvGrpSpPr>
            <p:cNvPr id="116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</p:grpSpPr>
          <p:sp>
            <p:nvSpPr>
              <p:cNvPr id="118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9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17" name="Блок-схема: задержка 116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ПСО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0" name="Группа 119"/>
          <p:cNvGrpSpPr/>
          <p:nvPr/>
        </p:nvGrpSpPr>
        <p:grpSpPr>
          <a:xfrm>
            <a:off x="6750763" y="3933056"/>
            <a:ext cx="485533" cy="504056"/>
            <a:chOff x="6625272" y="3068960"/>
            <a:chExt cx="485532" cy="504056"/>
          </a:xfrm>
        </p:grpSpPr>
        <p:grpSp>
          <p:nvGrpSpPr>
            <p:cNvPr id="121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</p:grpSpPr>
          <p:sp>
            <p:nvSpPr>
              <p:cNvPr id="123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4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22" name="Блок-схема: задержка 121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ПСО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sp>
        <p:nvSpPr>
          <p:cNvPr id="125" name="Text Box 165"/>
          <p:cNvSpPr txBox="1">
            <a:spLocks noChangeArrowheads="1"/>
          </p:cNvSpPr>
          <p:nvPr/>
        </p:nvSpPr>
        <p:spPr bwMode="auto">
          <a:xfrm>
            <a:off x="7236296" y="3861048"/>
            <a:ext cx="1728192" cy="307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18" tIns="45710" rIns="91418" bIns="4571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00" b="1" dirty="0"/>
              <a:t>ПСО КУ РА «УГОЧС и ПБ в </a:t>
            </a:r>
            <a:r>
              <a:rPr lang="ru-RU" sz="700" b="1" dirty="0" smtClean="0"/>
              <a:t>Республике </a:t>
            </a:r>
            <a:r>
              <a:rPr lang="ru-RU" sz="700" b="1" dirty="0"/>
              <a:t>Алтай»</a:t>
            </a:r>
            <a:endParaRPr lang="ru-RU" sz="700" b="1" dirty="0">
              <a:cs typeface="Arial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Рисунок 70" descr="Кош-Агач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43570"/>
            <a:ext cx="9144000" cy="4970859"/>
          </a:xfrm>
          <a:prstGeom prst="rect">
            <a:avLst/>
          </a:prstGeom>
        </p:spPr>
      </p:pic>
      <p:sp>
        <p:nvSpPr>
          <p:cNvPr id="22" name="Text Box 335"/>
          <p:cNvSpPr txBox="1">
            <a:spLocks noChangeArrowheads="1"/>
          </p:cNvSpPr>
          <p:nvPr/>
        </p:nvSpPr>
        <p:spPr bwMode="auto">
          <a:xfrm>
            <a:off x="8239125" y="-60098"/>
            <a:ext cx="885599" cy="233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843" tIns="39422" rIns="78843" bIns="39422">
            <a:spAutoFit/>
          </a:bodyPr>
          <a:lstStyle/>
          <a:p>
            <a:pPr algn="r" defTabSz="1104314">
              <a:spcBef>
                <a:spcPct val="50000"/>
              </a:spcBef>
            </a:pPr>
            <a:r>
              <a:rPr lang="ru-RU" altLang="ru-RU" sz="1000" b="1" dirty="0"/>
              <a:t>п. </a:t>
            </a:r>
            <a:r>
              <a:rPr lang="ru-RU" altLang="ru-RU" sz="1000" b="1" dirty="0" smtClean="0"/>
              <a:t>7.5.2.</a:t>
            </a:r>
            <a:endParaRPr lang="ru-RU" altLang="ru-RU" sz="1000" b="1" dirty="0"/>
          </a:p>
        </p:txBody>
      </p:sp>
      <p:sp>
        <p:nvSpPr>
          <p:cNvPr id="10" name="Rectangle 5"/>
          <p:cNvSpPr txBox="1">
            <a:spLocks noChangeArrowheads="1"/>
          </p:cNvSpPr>
          <p:nvPr/>
        </p:nvSpPr>
        <p:spPr>
          <a:xfrm>
            <a:off x="0" y="-27384"/>
            <a:ext cx="9144000" cy="549275"/>
          </a:xfrm>
          <a:prstGeom prst="rect">
            <a:avLst/>
          </a:prstGeom>
          <a:solidFill>
            <a:srgbClr val="C0C0C0"/>
          </a:solidFill>
        </p:spPr>
        <p:txBody>
          <a:bodyPr vert="horz" lIns="91025" tIns="45527" rIns="91025" bIns="45527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400" b="1" dirty="0" smtClean="0">
                <a:latin typeface="+mj-lt"/>
                <a:ea typeface="+mj-ea"/>
                <a:cs typeface="+mj-cs"/>
              </a:rPr>
              <a:t>КОШ-АГАЧСКИЙ</a:t>
            </a:r>
            <a:r>
              <a:rPr kumimoji="0" lang="ru-RU" sz="1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1400" b="1" dirty="0" smtClean="0"/>
              <a:t>ПОЖАРНО-СПАСАТЕЛЬНЫЙ ГАРНИЗОН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3851920" y="1844824"/>
            <a:ext cx="453970" cy="21544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800" b="1" dirty="0" err="1" smtClean="0"/>
              <a:t>Курай</a:t>
            </a:r>
            <a:endParaRPr lang="ru-RU" sz="800" b="1" dirty="0"/>
          </a:p>
        </p:txBody>
      </p:sp>
      <p:sp>
        <p:nvSpPr>
          <p:cNvPr id="121" name="TextBox 120"/>
          <p:cNvSpPr txBox="1"/>
          <p:nvPr/>
        </p:nvSpPr>
        <p:spPr>
          <a:xfrm>
            <a:off x="5940152" y="3285564"/>
            <a:ext cx="625492" cy="21544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800" b="1" dirty="0" smtClean="0"/>
              <a:t>Жана-Аул</a:t>
            </a:r>
            <a:endParaRPr lang="ru-RU" sz="800" b="1" dirty="0"/>
          </a:p>
        </p:txBody>
      </p:sp>
      <p:sp>
        <p:nvSpPr>
          <p:cNvPr id="122" name="TextBox 121"/>
          <p:cNvSpPr txBox="1"/>
          <p:nvPr/>
        </p:nvSpPr>
        <p:spPr>
          <a:xfrm>
            <a:off x="4763609" y="3501008"/>
            <a:ext cx="875561" cy="21544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800" b="1" dirty="0" smtClean="0"/>
              <a:t>Новый </a:t>
            </a:r>
            <a:r>
              <a:rPr lang="ru-RU" sz="800" b="1" dirty="0" err="1" smtClean="0"/>
              <a:t>Бельтир</a:t>
            </a:r>
            <a:endParaRPr lang="ru-RU" sz="800" b="1" dirty="0"/>
          </a:p>
        </p:txBody>
      </p:sp>
      <p:sp>
        <p:nvSpPr>
          <p:cNvPr id="128" name="TextBox 127"/>
          <p:cNvSpPr txBox="1"/>
          <p:nvPr/>
        </p:nvSpPr>
        <p:spPr>
          <a:xfrm>
            <a:off x="6141251" y="2492896"/>
            <a:ext cx="1023037" cy="21544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800" b="1" dirty="0" err="1" smtClean="0"/>
              <a:t>Теленгит-Сортогой</a:t>
            </a:r>
            <a:endParaRPr lang="ru-RU" sz="800" b="1" dirty="0"/>
          </a:p>
        </p:txBody>
      </p:sp>
      <p:sp>
        <p:nvSpPr>
          <p:cNvPr id="143" name="TextBox 142"/>
          <p:cNvSpPr txBox="1"/>
          <p:nvPr/>
        </p:nvSpPr>
        <p:spPr>
          <a:xfrm>
            <a:off x="4644008" y="2564904"/>
            <a:ext cx="896399" cy="21544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800" b="1" dirty="0" err="1" smtClean="0"/>
              <a:t>Мухорт-Тархата</a:t>
            </a:r>
            <a:endParaRPr lang="ru-RU" sz="800" b="1" dirty="0"/>
          </a:p>
        </p:txBody>
      </p:sp>
      <p:sp>
        <p:nvSpPr>
          <p:cNvPr id="158" name="TextBox 157"/>
          <p:cNvSpPr txBox="1"/>
          <p:nvPr/>
        </p:nvSpPr>
        <p:spPr>
          <a:xfrm>
            <a:off x="6511799" y="3140968"/>
            <a:ext cx="508473" cy="21544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800" b="1" dirty="0" err="1" smtClean="0"/>
              <a:t>Кокоря</a:t>
            </a:r>
            <a:endParaRPr lang="ru-RU" sz="800" b="1" dirty="0"/>
          </a:p>
        </p:txBody>
      </p:sp>
      <p:sp>
        <p:nvSpPr>
          <p:cNvPr id="164" name="TextBox 163"/>
          <p:cNvSpPr txBox="1"/>
          <p:nvPr/>
        </p:nvSpPr>
        <p:spPr>
          <a:xfrm>
            <a:off x="4618498" y="2348880"/>
            <a:ext cx="673582" cy="21544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800" b="1" dirty="0" err="1" smtClean="0"/>
              <a:t>Чаган-Узун</a:t>
            </a:r>
            <a:endParaRPr lang="ru-RU" sz="800" b="1" dirty="0"/>
          </a:p>
        </p:txBody>
      </p:sp>
      <p:sp>
        <p:nvSpPr>
          <p:cNvPr id="170" name="TextBox 169"/>
          <p:cNvSpPr txBox="1"/>
          <p:nvPr/>
        </p:nvSpPr>
        <p:spPr>
          <a:xfrm>
            <a:off x="5724128" y="3140968"/>
            <a:ext cx="556563" cy="21544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800" b="1" dirty="0" err="1" smtClean="0"/>
              <a:t>Тобелер</a:t>
            </a:r>
            <a:endParaRPr lang="ru-RU" sz="800" b="1" dirty="0"/>
          </a:p>
        </p:txBody>
      </p:sp>
      <p:sp>
        <p:nvSpPr>
          <p:cNvPr id="97" name="Rectangle 151"/>
          <p:cNvSpPr>
            <a:spLocks noChangeArrowheads="1"/>
          </p:cNvSpPr>
          <p:nvPr/>
        </p:nvSpPr>
        <p:spPr bwMode="auto">
          <a:xfrm>
            <a:off x="6588224" y="4293096"/>
            <a:ext cx="2502347" cy="254843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z="800" dirty="0">
              <a:solidFill>
                <a:schemeClr val="bg1"/>
              </a:solidFill>
            </a:endParaRPr>
          </a:p>
        </p:txBody>
      </p:sp>
      <p:sp>
        <p:nvSpPr>
          <p:cNvPr id="98" name="Text Box 165"/>
          <p:cNvSpPr txBox="1">
            <a:spLocks noChangeArrowheads="1"/>
          </p:cNvSpPr>
          <p:nvPr/>
        </p:nvSpPr>
        <p:spPr bwMode="auto">
          <a:xfrm>
            <a:off x="7308304" y="6093296"/>
            <a:ext cx="1609725" cy="200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18" tIns="45710" rIns="91418" bIns="4571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00" b="1" dirty="0" smtClean="0">
                <a:cs typeface="Arial" charset="0"/>
              </a:rPr>
              <a:t>Добровольная пожарная команда</a:t>
            </a:r>
            <a:endParaRPr lang="ru-RU" sz="700" b="1" dirty="0">
              <a:cs typeface="Arial" charset="0"/>
            </a:endParaRPr>
          </a:p>
        </p:txBody>
      </p:sp>
      <p:sp>
        <p:nvSpPr>
          <p:cNvPr id="99" name="Text Box 152"/>
          <p:cNvSpPr txBox="1">
            <a:spLocks noChangeArrowheads="1"/>
          </p:cNvSpPr>
          <p:nvPr/>
        </p:nvSpPr>
        <p:spPr bwMode="auto">
          <a:xfrm>
            <a:off x="6551612" y="4365104"/>
            <a:ext cx="2592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88" tIns="45695" rIns="91388" bIns="4569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 dirty="0">
                <a:latin typeface="Times New Roman" pitchFamily="18" charset="0"/>
                <a:cs typeface="Arial" charset="0"/>
              </a:rPr>
              <a:t>Условные обозначения</a:t>
            </a:r>
          </a:p>
        </p:txBody>
      </p:sp>
      <p:sp>
        <p:nvSpPr>
          <p:cNvPr id="100" name="Text Box 169"/>
          <p:cNvSpPr txBox="1">
            <a:spLocks noChangeArrowheads="1"/>
          </p:cNvSpPr>
          <p:nvPr/>
        </p:nvSpPr>
        <p:spPr bwMode="auto">
          <a:xfrm>
            <a:off x="7380287" y="4760076"/>
            <a:ext cx="1800225" cy="277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1880" tIns="30937" rIns="61880" bIns="30937">
            <a:spAutoFit/>
          </a:bodyPr>
          <a:lstStyle/>
          <a:p>
            <a:pPr defTabSz="619125" eaLnBrk="0" hangingPunct="0"/>
            <a:r>
              <a:rPr lang="ru-RU" sz="700" b="1" dirty="0" smtClean="0">
                <a:cs typeface="Arial" charset="0"/>
              </a:rPr>
              <a:t>Пожарная часть  КУРА «УГОЧС и ПБ в Республике Алтай»</a:t>
            </a:r>
            <a:endParaRPr lang="ru-RU" sz="700" b="1" dirty="0">
              <a:cs typeface="Arial" charset="0"/>
            </a:endParaRPr>
          </a:p>
        </p:txBody>
      </p:sp>
      <p:sp>
        <p:nvSpPr>
          <p:cNvPr id="101" name="Text Box 165"/>
          <p:cNvSpPr txBox="1">
            <a:spLocks noChangeArrowheads="1"/>
          </p:cNvSpPr>
          <p:nvPr/>
        </p:nvSpPr>
        <p:spPr bwMode="auto">
          <a:xfrm>
            <a:off x="7354763" y="5389786"/>
            <a:ext cx="1609725" cy="415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18" tIns="45710" rIns="91418" bIns="4571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00" b="1" dirty="0" smtClean="0">
                <a:cs typeface="Arial" charset="0"/>
              </a:rPr>
              <a:t>Отдельный пост пожарной части  КУРА «УГОЧС и ПБ в Республике Алтай» </a:t>
            </a:r>
            <a:endParaRPr lang="ru-RU" sz="700" b="1" dirty="0">
              <a:cs typeface="Arial" charset="0"/>
            </a:endParaRPr>
          </a:p>
        </p:txBody>
      </p:sp>
      <p:grpSp>
        <p:nvGrpSpPr>
          <p:cNvPr id="108" name="Группа 107"/>
          <p:cNvGrpSpPr/>
          <p:nvPr/>
        </p:nvGrpSpPr>
        <p:grpSpPr>
          <a:xfrm>
            <a:off x="6750763" y="6021288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13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18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31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17" name="Блок-схема: задержка 116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9" name="Группа 138"/>
          <p:cNvGrpSpPr/>
          <p:nvPr/>
        </p:nvGrpSpPr>
        <p:grpSpPr>
          <a:xfrm>
            <a:off x="6750763" y="5373216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40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42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71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41" name="Блок-схема: задержка 140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2" name="Группа 171"/>
          <p:cNvGrpSpPr/>
          <p:nvPr/>
        </p:nvGrpSpPr>
        <p:grpSpPr>
          <a:xfrm>
            <a:off x="6750763" y="4725144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73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75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76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74" name="Блок-схема: задержка 173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ПЧ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7" name="Группа 176"/>
          <p:cNvGrpSpPr/>
          <p:nvPr/>
        </p:nvGrpSpPr>
        <p:grpSpPr>
          <a:xfrm>
            <a:off x="6948264" y="3068960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78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80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81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79" name="Блок-схема: задержка 178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2" name="Группа 181"/>
          <p:cNvGrpSpPr/>
          <p:nvPr/>
        </p:nvGrpSpPr>
        <p:grpSpPr>
          <a:xfrm>
            <a:off x="6732240" y="2708920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83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85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86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84" name="Блок-схема: задержка 183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7" name="Группа 186"/>
          <p:cNvGrpSpPr/>
          <p:nvPr/>
        </p:nvGrpSpPr>
        <p:grpSpPr>
          <a:xfrm>
            <a:off x="6372200" y="2780928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88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90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91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89" name="Блок-схема: задержка 188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2" name="Группа 191"/>
          <p:cNvGrpSpPr/>
          <p:nvPr/>
        </p:nvGrpSpPr>
        <p:grpSpPr>
          <a:xfrm>
            <a:off x="6425684" y="2636912"/>
            <a:ext cx="432051" cy="377709"/>
            <a:chOff x="6678754" y="3068960"/>
            <a:chExt cx="432050" cy="377709"/>
          </a:xfrm>
          <a:solidFill>
            <a:srgbClr val="00B050"/>
          </a:solidFill>
        </p:grpSpPr>
        <p:sp>
          <p:nvSpPr>
            <p:cNvPr id="195" name="Line 6"/>
            <p:cNvSpPr>
              <a:spLocks noChangeShapeType="1"/>
            </p:cNvSpPr>
            <p:nvPr/>
          </p:nvSpPr>
          <p:spPr bwMode="auto">
            <a:xfrm>
              <a:off x="6678754" y="3068960"/>
              <a:ext cx="392" cy="377709"/>
            </a:xfrm>
            <a:prstGeom prst="line">
              <a:avLst/>
            </a:prstGeom>
            <a:grpFill/>
            <a:ln w="25400">
              <a:solidFill>
                <a:schemeClr val="tx1"/>
              </a:solidFill>
              <a:round/>
              <a:headEnd type="none" w="sm" len="lg"/>
              <a:tailEnd type="none" w="sm" len="lg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94" name="Блок-схема: задержка 193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7" name="Группа 196"/>
          <p:cNvGrpSpPr/>
          <p:nvPr/>
        </p:nvGrpSpPr>
        <p:grpSpPr>
          <a:xfrm>
            <a:off x="5940152" y="2708920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98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200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1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99" name="Блок-схема: задержка 198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2" name="Группа 201"/>
          <p:cNvGrpSpPr/>
          <p:nvPr/>
        </p:nvGrpSpPr>
        <p:grpSpPr>
          <a:xfrm>
            <a:off x="6084168" y="2204864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203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205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6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204" name="Блок-схема: задержка 203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7" name="Группа 206"/>
          <p:cNvGrpSpPr/>
          <p:nvPr/>
        </p:nvGrpSpPr>
        <p:grpSpPr>
          <a:xfrm>
            <a:off x="5796136" y="2132856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208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210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11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209" name="Блок-схема: задержка 208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ПЧ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2" name="Группа 211"/>
          <p:cNvGrpSpPr/>
          <p:nvPr/>
        </p:nvGrpSpPr>
        <p:grpSpPr>
          <a:xfrm>
            <a:off x="5364088" y="2060848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213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215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16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214" name="Блок-схема: задержка 213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7" name="Группа 216"/>
          <p:cNvGrpSpPr/>
          <p:nvPr/>
        </p:nvGrpSpPr>
        <p:grpSpPr>
          <a:xfrm>
            <a:off x="5004048" y="1844824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218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220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21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219" name="Блок-схема: задержка 218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2" name="Группа 221"/>
          <p:cNvGrpSpPr/>
          <p:nvPr/>
        </p:nvGrpSpPr>
        <p:grpSpPr>
          <a:xfrm>
            <a:off x="4067944" y="1412776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223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225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26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224" name="Блок-схема: задержка 223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7" name="Группа 226"/>
          <p:cNvGrpSpPr/>
          <p:nvPr/>
        </p:nvGrpSpPr>
        <p:grpSpPr>
          <a:xfrm>
            <a:off x="3131840" y="3140968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228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230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31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229" name="Блок-схема: задержка 228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8" name="Группа 237"/>
          <p:cNvGrpSpPr/>
          <p:nvPr/>
        </p:nvGrpSpPr>
        <p:grpSpPr>
          <a:xfrm>
            <a:off x="3185324" y="2996952"/>
            <a:ext cx="432051" cy="377709"/>
            <a:chOff x="6678754" y="3068960"/>
            <a:chExt cx="432050" cy="377709"/>
          </a:xfrm>
          <a:solidFill>
            <a:srgbClr val="00B050"/>
          </a:solidFill>
        </p:grpSpPr>
        <p:sp>
          <p:nvSpPr>
            <p:cNvPr id="241" name="Line 6"/>
            <p:cNvSpPr>
              <a:spLocks noChangeShapeType="1"/>
            </p:cNvSpPr>
            <p:nvPr/>
          </p:nvSpPr>
          <p:spPr bwMode="auto">
            <a:xfrm>
              <a:off x="6678754" y="3068960"/>
              <a:ext cx="392" cy="377709"/>
            </a:xfrm>
            <a:prstGeom prst="line">
              <a:avLst/>
            </a:prstGeom>
            <a:grpFill/>
            <a:ln w="25400">
              <a:solidFill>
                <a:schemeClr val="tx1"/>
              </a:solidFill>
              <a:round/>
              <a:headEnd type="none" w="sm" len="lg"/>
              <a:tailEnd type="none" w="sm" len="lg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40" name="Блок-схема: задержка 239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3" name="Группа 242"/>
          <p:cNvGrpSpPr/>
          <p:nvPr/>
        </p:nvGrpSpPr>
        <p:grpSpPr>
          <a:xfrm>
            <a:off x="5148064" y="3068960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244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246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47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245" name="Блок-схема: задержка 244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5" name="Группа 114"/>
          <p:cNvGrpSpPr/>
          <p:nvPr/>
        </p:nvGrpSpPr>
        <p:grpSpPr>
          <a:xfrm>
            <a:off x="5580111" y="2153732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16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20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3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19" name="Блок-схема: задержка 118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sp>
        <p:nvSpPr>
          <p:cNvPr id="124" name="TextBox 123"/>
          <p:cNvSpPr txBox="1"/>
          <p:nvPr/>
        </p:nvSpPr>
        <p:spPr>
          <a:xfrm>
            <a:off x="5220072" y="2706256"/>
            <a:ext cx="582211" cy="21544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800" b="1" dirty="0" err="1" smtClean="0"/>
              <a:t>Ортолык</a:t>
            </a:r>
            <a:endParaRPr lang="ru-RU" sz="800" b="1" dirty="0"/>
          </a:p>
        </p:txBody>
      </p:sp>
    </p:spTree>
    <p:extLst>
      <p:ext uri="{BB962C8B-B14F-4D97-AF65-F5344CB8AC3E}">
        <p14:creationId xmlns:p14="http://schemas.microsoft.com/office/powerpoint/2010/main" val="1199767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Содержимое 55" descr="Чойски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8702" y="-117848"/>
            <a:ext cx="5951690" cy="6715200"/>
          </a:xfrm>
        </p:spPr>
      </p:pic>
      <p:sp>
        <p:nvSpPr>
          <p:cNvPr id="4" name="Rectangle 5"/>
          <p:cNvSpPr txBox="1">
            <a:spLocks noChangeArrowheads="1"/>
          </p:cNvSpPr>
          <p:nvPr/>
        </p:nvSpPr>
        <p:spPr>
          <a:xfrm>
            <a:off x="0" y="-27384"/>
            <a:ext cx="9144000" cy="549275"/>
          </a:xfrm>
          <a:prstGeom prst="rect">
            <a:avLst/>
          </a:prstGeom>
          <a:solidFill>
            <a:srgbClr val="C0C0C0"/>
          </a:solidFill>
        </p:spPr>
        <p:txBody>
          <a:bodyPr vert="horz" lIns="91025" tIns="45527" rIns="91025" bIns="45527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400" b="1" dirty="0" smtClean="0">
                <a:latin typeface="+mj-lt"/>
                <a:ea typeface="+mj-ea"/>
                <a:cs typeface="+mj-cs"/>
              </a:rPr>
              <a:t>ЧОЙСКИЙ</a:t>
            </a:r>
            <a:r>
              <a:rPr kumimoji="0" lang="ru-RU" sz="1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1400" b="1" dirty="0" smtClean="0"/>
              <a:t>ПОЖАРНО-СПАСАТЕЛЬНЫЙ ГАРНИЗОН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151"/>
          <p:cNvSpPr>
            <a:spLocks noChangeArrowheads="1"/>
          </p:cNvSpPr>
          <p:nvPr/>
        </p:nvSpPr>
        <p:spPr bwMode="auto">
          <a:xfrm>
            <a:off x="6516216" y="4309567"/>
            <a:ext cx="2502347" cy="254843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z="800" dirty="0">
              <a:solidFill>
                <a:schemeClr val="bg1"/>
              </a:solidFill>
            </a:endParaRPr>
          </a:p>
        </p:txBody>
      </p:sp>
      <p:sp>
        <p:nvSpPr>
          <p:cNvPr id="6" name="Text Box 165"/>
          <p:cNvSpPr txBox="1">
            <a:spLocks noChangeArrowheads="1"/>
          </p:cNvSpPr>
          <p:nvPr/>
        </p:nvSpPr>
        <p:spPr bwMode="auto">
          <a:xfrm>
            <a:off x="7308304" y="5389205"/>
            <a:ext cx="1872208" cy="200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18" tIns="45710" rIns="91418" bIns="4571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00" b="1" dirty="0" smtClean="0">
                <a:cs typeface="Arial" charset="0"/>
              </a:rPr>
              <a:t>Отдельный пост ПСЧ (ПЧ) </a:t>
            </a:r>
            <a:endParaRPr lang="ru-RU" sz="700" b="1" dirty="0">
              <a:cs typeface="Arial" charset="0"/>
            </a:endParaRPr>
          </a:p>
        </p:txBody>
      </p:sp>
      <p:sp>
        <p:nvSpPr>
          <p:cNvPr id="7" name="Text Box 169"/>
          <p:cNvSpPr txBox="1">
            <a:spLocks noChangeArrowheads="1"/>
          </p:cNvSpPr>
          <p:nvPr/>
        </p:nvSpPr>
        <p:spPr bwMode="auto">
          <a:xfrm>
            <a:off x="7308279" y="4797152"/>
            <a:ext cx="1800225" cy="1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1880" tIns="30937" rIns="61880" bIns="30937">
            <a:spAutoFit/>
          </a:bodyPr>
          <a:lstStyle/>
          <a:p>
            <a:pPr defTabSz="619125" eaLnBrk="0" hangingPunct="0"/>
            <a:r>
              <a:rPr lang="ru-RU" sz="700" b="1" dirty="0" smtClean="0">
                <a:cs typeface="Arial" charset="0"/>
              </a:rPr>
              <a:t>Пожарно-спасательная часть 1 ПСО</a:t>
            </a:r>
            <a:endParaRPr lang="ru-RU" sz="700" b="1" dirty="0">
              <a:cs typeface="Arial" charset="0"/>
            </a:endParaRPr>
          </a:p>
        </p:txBody>
      </p:sp>
      <p:sp>
        <p:nvSpPr>
          <p:cNvPr id="17" name="Text Box 165"/>
          <p:cNvSpPr txBox="1">
            <a:spLocks noChangeArrowheads="1"/>
          </p:cNvSpPr>
          <p:nvPr/>
        </p:nvSpPr>
        <p:spPr bwMode="auto">
          <a:xfrm>
            <a:off x="7308304" y="5949280"/>
            <a:ext cx="1609725" cy="200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18" tIns="45710" rIns="91418" bIns="4571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00" b="1" dirty="0" smtClean="0">
                <a:cs typeface="Arial" charset="0"/>
              </a:rPr>
              <a:t>Добровольная пожарная команда</a:t>
            </a:r>
            <a:endParaRPr lang="ru-RU" sz="700" b="1" dirty="0">
              <a:cs typeface="Arial" charset="0"/>
            </a:endParaRPr>
          </a:p>
        </p:txBody>
      </p:sp>
      <p:sp>
        <p:nvSpPr>
          <p:cNvPr id="18" name="Text Box 152"/>
          <p:cNvSpPr txBox="1">
            <a:spLocks noChangeArrowheads="1"/>
          </p:cNvSpPr>
          <p:nvPr/>
        </p:nvSpPr>
        <p:spPr bwMode="auto">
          <a:xfrm>
            <a:off x="6551612" y="4365104"/>
            <a:ext cx="2592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88" tIns="45695" rIns="91388" bIns="4569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 dirty="0">
                <a:latin typeface="Times New Roman" pitchFamily="18" charset="0"/>
                <a:cs typeface="Arial" charset="0"/>
              </a:rPr>
              <a:t>Условные обозначения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5004048" y="3645024"/>
            <a:ext cx="530915" cy="21544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800" b="1" dirty="0" err="1" smtClean="0"/>
              <a:t>Уймень</a:t>
            </a:r>
            <a:endParaRPr lang="ru-RU" sz="800" b="1" dirty="0"/>
          </a:p>
        </p:txBody>
      </p:sp>
      <p:sp>
        <p:nvSpPr>
          <p:cNvPr id="57" name="TextBox 56"/>
          <p:cNvSpPr txBox="1"/>
          <p:nvPr/>
        </p:nvSpPr>
        <p:spPr>
          <a:xfrm>
            <a:off x="4860032" y="2694112"/>
            <a:ext cx="752129" cy="2308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900" b="1" dirty="0" err="1" smtClean="0"/>
              <a:t>Каракокша</a:t>
            </a:r>
            <a:endParaRPr lang="ru-RU" sz="900" b="1" dirty="0"/>
          </a:p>
        </p:txBody>
      </p:sp>
      <p:grpSp>
        <p:nvGrpSpPr>
          <p:cNvPr id="83" name="Группа 82"/>
          <p:cNvGrpSpPr/>
          <p:nvPr/>
        </p:nvGrpSpPr>
        <p:grpSpPr>
          <a:xfrm>
            <a:off x="6804248" y="5877272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84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86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7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85" name="Блок-схема: задержка 84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8" name="Группа 87"/>
          <p:cNvGrpSpPr/>
          <p:nvPr/>
        </p:nvGrpSpPr>
        <p:grpSpPr>
          <a:xfrm>
            <a:off x="6822771" y="5301208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89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91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2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90" name="Блок-схема: задержка 89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3" name="Группа 92"/>
          <p:cNvGrpSpPr/>
          <p:nvPr/>
        </p:nvGrpSpPr>
        <p:grpSpPr>
          <a:xfrm>
            <a:off x="6822772" y="4725144"/>
            <a:ext cx="485532" cy="504056"/>
            <a:chOff x="6606748" y="3068960"/>
            <a:chExt cx="485532" cy="504056"/>
          </a:xfrm>
        </p:grpSpPr>
        <p:grpSp>
          <p:nvGrpSpPr>
            <p:cNvPr id="94" name="Группа 18"/>
            <p:cNvGrpSpPr/>
            <p:nvPr/>
          </p:nvGrpSpPr>
          <p:grpSpPr>
            <a:xfrm>
              <a:off x="6606748" y="3068960"/>
              <a:ext cx="125492" cy="504056"/>
              <a:chOff x="6651138" y="5445224"/>
              <a:chExt cx="125492" cy="558308"/>
            </a:xfrm>
          </p:grpSpPr>
          <p:sp>
            <p:nvSpPr>
              <p:cNvPr id="96" name="Line 6"/>
              <p:cNvSpPr>
                <a:spLocks noChangeShapeType="1"/>
              </p:cNvSpPr>
              <p:nvPr/>
            </p:nvSpPr>
            <p:spPr bwMode="auto">
              <a:xfrm>
                <a:off x="6704622" y="5445224"/>
                <a:ext cx="392" cy="4183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7" name="Oval 8"/>
              <p:cNvSpPr>
                <a:spLocks noChangeArrowheads="1"/>
              </p:cNvSpPr>
              <p:nvPr/>
            </p:nvSpPr>
            <p:spPr bwMode="auto">
              <a:xfrm>
                <a:off x="6651138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95" name="Блок-схема: задержка 94"/>
            <p:cNvSpPr/>
            <p:nvPr/>
          </p:nvSpPr>
          <p:spPr>
            <a:xfrm>
              <a:off x="6660232" y="3068960"/>
              <a:ext cx="432048" cy="149035"/>
            </a:xfrm>
            <a:prstGeom prst="flowChartDelay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/>
                <a:t>ПСЧ</a:t>
              </a:r>
              <a:endParaRPr lang="ru-RU" sz="800" dirty="0"/>
            </a:p>
          </p:txBody>
        </p:sp>
      </p:grpSp>
      <p:grpSp>
        <p:nvGrpSpPr>
          <p:cNvPr id="99" name="Группа 98"/>
          <p:cNvGrpSpPr/>
          <p:nvPr/>
        </p:nvGrpSpPr>
        <p:grpSpPr>
          <a:xfrm>
            <a:off x="5220072" y="3212976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00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02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3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01" name="Блок-схема: задержка 100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4" name="Группа 103"/>
          <p:cNvGrpSpPr/>
          <p:nvPr/>
        </p:nvGrpSpPr>
        <p:grpSpPr>
          <a:xfrm>
            <a:off x="5220072" y="2276872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05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07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8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06" name="Блок-схема: задержка 105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9" name="Группа 108"/>
          <p:cNvGrpSpPr/>
          <p:nvPr/>
        </p:nvGrpSpPr>
        <p:grpSpPr>
          <a:xfrm>
            <a:off x="5508104" y="1340768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10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12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3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11" name="Блок-схема: задержка 110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4" name="Группа 113"/>
          <p:cNvGrpSpPr/>
          <p:nvPr/>
        </p:nvGrpSpPr>
        <p:grpSpPr>
          <a:xfrm>
            <a:off x="4211960" y="1052736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15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17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8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16" name="Блок-схема: задержка 115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9" name="Группа 118"/>
          <p:cNvGrpSpPr/>
          <p:nvPr/>
        </p:nvGrpSpPr>
        <p:grpSpPr>
          <a:xfrm>
            <a:off x="4932040" y="692696"/>
            <a:ext cx="485532" cy="504056"/>
            <a:chOff x="6606748" y="3068960"/>
            <a:chExt cx="485532" cy="504056"/>
          </a:xfrm>
        </p:grpSpPr>
        <p:grpSp>
          <p:nvGrpSpPr>
            <p:cNvPr id="120" name="Группа 18"/>
            <p:cNvGrpSpPr/>
            <p:nvPr/>
          </p:nvGrpSpPr>
          <p:grpSpPr>
            <a:xfrm>
              <a:off x="6606748" y="3068960"/>
              <a:ext cx="125492" cy="504056"/>
              <a:chOff x="6651138" y="5445224"/>
              <a:chExt cx="125492" cy="558308"/>
            </a:xfrm>
          </p:grpSpPr>
          <p:sp>
            <p:nvSpPr>
              <p:cNvPr id="122" name="Line 6"/>
              <p:cNvSpPr>
                <a:spLocks noChangeShapeType="1"/>
              </p:cNvSpPr>
              <p:nvPr/>
            </p:nvSpPr>
            <p:spPr bwMode="auto">
              <a:xfrm>
                <a:off x="6704622" y="5445224"/>
                <a:ext cx="392" cy="4183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3" name="Oval 8"/>
              <p:cNvSpPr>
                <a:spLocks noChangeArrowheads="1"/>
              </p:cNvSpPr>
              <p:nvPr/>
            </p:nvSpPr>
            <p:spPr bwMode="auto">
              <a:xfrm>
                <a:off x="6651138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21" name="Блок-схема: задержка 120"/>
            <p:cNvSpPr/>
            <p:nvPr/>
          </p:nvSpPr>
          <p:spPr>
            <a:xfrm>
              <a:off x="6660232" y="3068960"/>
              <a:ext cx="432048" cy="149035"/>
            </a:xfrm>
            <a:prstGeom prst="flowChartDelay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/>
                <a:t>ПСЧ</a:t>
              </a:r>
              <a:endParaRPr lang="ru-RU" sz="800" dirty="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Рисунок 55" descr="Чемальски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9988" y="0"/>
            <a:ext cx="6570475" cy="6858000"/>
          </a:xfrm>
          <a:prstGeom prst="rect">
            <a:avLst/>
          </a:prstGeom>
        </p:spPr>
      </p:pic>
      <p:sp>
        <p:nvSpPr>
          <p:cNvPr id="22" name="Text Box 335"/>
          <p:cNvSpPr txBox="1">
            <a:spLocks noChangeArrowheads="1"/>
          </p:cNvSpPr>
          <p:nvPr/>
        </p:nvSpPr>
        <p:spPr bwMode="auto">
          <a:xfrm>
            <a:off x="8239125" y="-60098"/>
            <a:ext cx="885599" cy="233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843" tIns="39422" rIns="78843" bIns="39422">
            <a:spAutoFit/>
          </a:bodyPr>
          <a:lstStyle/>
          <a:p>
            <a:pPr algn="r" defTabSz="1104314">
              <a:spcBef>
                <a:spcPct val="50000"/>
              </a:spcBef>
            </a:pPr>
            <a:r>
              <a:rPr lang="ru-RU" altLang="ru-RU" sz="1000" b="1" dirty="0"/>
              <a:t>п. </a:t>
            </a:r>
            <a:r>
              <a:rPr lang="ru-RU" altLang="ru-RU" sz="1000" b="1" dirty="0" smtClean="0"/>
              <a:t>7.5.2.</a:t>
            </a:r>
            <a:endParaRPr lang="ru-RU" altLang="ru-RU" sz="1000" b="1" dirty="0"/>
          </a:p>
        </p:txBody>
      </p:sp>
      <p:sp>
        <p:nvSpPr>
          <p:cNvPr id="10" name="Rectangle 5"/>
          <p:cNvSpPr txBox="1">
            <a:spLocks noChangeArrowheads="1"/>
          </p:cNvSpPr>
          <p:nvPr/>
        </p:nvSpPr>
        <p:spPr>
          <a:xfrm>
            <a:off x="0" y="-27384"/>
            <a:ext cx="9144000" cy="549275"/>
          </a:xfrm>
          <a:prstGeom prst="rect">
            <a:avLst/>
          </a:prstGeom>
          <a:solidFill>
            <a:srgbClr val="C0C0C0"/>
          </a:solidFill>
        </p:spPr>
        <p:txBody>
          <a:bodyPr vert="horz" lIns="91025" tIns="45527" rIns="91025" bIns="45527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400" b="1" dirty="0" smtClean="0">
                <a:latin typeface="+mj-lt"/>
                <a:ea typeface="+mj-ea"/>
                <a:cs typeface="+mj-cs"/>
              </a:rPr>
              <a:t>ЧЕМАЛЬСКИЙ</a:t>
            </a:r>
            <a:r>
              <a:rPr kumimoji="0" lang="ru-RU" sz="1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1400" b="1" dirty="0" smtClean="0"/>
              <a:t>ПОЖАРНО-СПАСАТЕЛЬНЫЙ ГАРНИЗОН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151"/>
          <p:cNvSpPr>
            <a:spLocks noChangeArrowheads="1"/>
          </p:cNvSpPr>
          <p:nvPr/>
        </p:nvSpPr>
        <p:spPr bwMode="auto">
          <a:xfrm>
            <a:off x="6588224" y="4293096"/>
            <a:ext cx="2502347" cy="254843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z="800" dirty="0">
              <a:solidFill>
                <a:schemeClr val="bg1"/>
              </a:solidFill>
            </a:endParaRPr>
          </a:p>
        </p:txBody>
      </p:sp>
      <p:sp>
        <p:nvSpPr>
          <p:cNvPr id="13" name="Text Box 169"/>
          <p:cNvSpPr txBox="1">
            <a:spLocks noChangeArrowheads="1"/>
          </p:cNvSpPr>
          <p:nvPr/>
        </p:nvSpPr>
        <p:spPr bwMode="auto">
          <a:xfrm>
            <a:off x="7308279" y="4797152"/>
            <a:ext cx="1800225" cy="1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1880" tIns="30937" rIns="61880" bIns="30937">
            <a:spAutoFit/>
          </a:bodyPr>
          <a:lstStyle/>
          <a:p>
            <a:pPr defTabSz="619125" eaLnBrk="0" hangingPunct="0"/>
            <a:r>
              <a:rPr lang="ru-RU" sz="700" b="1" dirty="0" smtClean="0">
                <a:cs typeface="Arial" charset="0"/>
              </a:rPr>
              <a:t>Пожарно-спасательная часть 1 ПСО</a:t>
            </a:r>
            <a:endParaRPr lang="ru-RU" sz="700" b="1" dirty="0">
              <a:cs typeface="Arial" charset="0"/>
            </a:endParaRPr>
          </a:p>
        </p:txBody>
      </p:sp>
      <p:sp>
        <p:nvSpPr>
          <p:cNvPr id="25" name="Text Box 165"/>
          <p:cNvSpPr txBox="1">
            <a:spLocks noChangeArrowheads="1"/>
          </p:cNvSpPr>
          <p:nvPr/>
        </p:nvSpPr>
        <p:spPr bwMode="auto">
          <a:xfrm>
            <a:off x="7308304" y="5229200"/>
            <a:ext cx="1609725" cy="415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18" tIns="45710" rIns="91418" bIns="4571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00" b="1" dirty="0">
                <a:cs typeface="Arial" charset="0"/>
              </a:rPr>
              <a:t>Отдельный пост пожарно части  КУРА «УГОЧС и ПБ в Республике Алтай» </a:t>
            </a:r>
          </a:p>
        </p:txBody>
      </p:sp>
      <p:sp>
        <p:nvSpPr>
          <p:cNvPr id="26" name="Text Box 152"/>
          <p:cNvSpPr txBox="1">
            <a:spLocks noChangeArrowheads="1"/>
          </p:cNvSpPr>
          <p:nvPr/>
        </p:nvSpPr>
        <p:spPr bwMode="auto">
          <a:xfrm>
            <a:off x="6551612" y="4365104"/>
            <a:ext cx="2592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88" tIns="45695" rIns="91388" bIns="4569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 dirty="0">
                <a:latin typeface="Times New Roman" pitchFamily="18" charset="0"/>
                <a:cs typeface="Arial" charset="0"/>
              </a:rPr>
              <a:t>Условные обозначения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355976" y="4077072"/>
            <a:ext cx="410690" cy="21544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800" b="1" dirty="0" smtClean="0"/>
              <a:t>Куюс</a:t>
            </a:r>
            <a:endParaRPr lang="ru-RU" sz="800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3995936" y="3068960"/>
            <a:ext cx="401072" cy="21544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800" b="1" dirty="0" err="1" smtClean="0"/>
              <a:t>Анос</a:t>
            </a:r>
            <a:endParaRPr lang="ru-RU" sz="800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3563888" y="2204864"/>
            <a:ext cx="481222" cy="21544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800" b="1" dirty="0" err="1" smtClean="0"/>
              <a:t>Чепош</a:t>
            </a:r>
            <a:endParaRPr lang="ru-RU" sz="800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3635896" y="2492896"/>
            <a:ext cx="494046" cy="21544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800" b="1" dirty="0" err="1" smtClean="0"/>
              <a:t>Турсиб</a:t>
            </a:r>
            <a:endParaRPr lang="ru-RU" sz="800" b="1" dirty="0"/>
          </a:p>
        </p:txBody>
      </p:sp>
      <p:grpSp>
        <p:nvGrpSpPr>
          <p:cNvPr id="55" name="Группа 54"/>
          <p:cNvGrpSpPr/>
          <p:nvPr/>
        </p:nvGrpSpPr>
        <p:grpSpPr>
          <a:xfrm>
            <a:off x="6750764" y="4725144"/>
            <a:ext cx="485532" cy="504056"/>
            <a:chOff x="6606748" y="3068960"/>
            <a:chExt cx="485532" cy="504056"/>
          </a:xfrm>
        </p:grpSpPr>
        <p:grpSp>
          <p:nvGrpSpPr>
            <p:cNvPr id="62" name="Группа 18"/>
            <p:cNvGrpSpPr/>
            <p:nvPr/>
          </p:nvGrpSpPr>
          <p:grpSpPr>
            <a:xfrm>
              <a:off x="6606748" y="3068960"/>
              <a:ext cx="125492" cy="504056"/>
              <a:chOff x="6651138" y="5445224"/>
              <a:chExt cx="125492" cy="558308"/>
            </a:xfrm>
          </p:grpSpPr>
          <p:sp>
            <p:nvSpPr>
              <p:cNvPr id="68" name="Line 6"/>
              <p:cNvSpPr>
                <a:spLocks noChangeShapeType="1"/>
              </p:cNvSpPr>
              <p:nvPr/>
            </p:nvSpPr>
            <p:spPr bwMode="auto">
              <a:xfrm>
                <a:off x="6704622" y="5445224"/>
                <a:ext cx="392" cy="4183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9" name="Oval 8"/>
              <p:cNvSpPr>
                <a:spLocks noChangeArrowheads="1"/>
              </p:cNvSpPr>
              <p:nvPr/>
            </p:nvSpPr>
            <p:spPr bwMode="auto">
              <a:xfrm>
                <a:off x="6651138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67" name="Блок-схема: задержка 66"/>
            <p:cNvSpPr/>
            <p:nvPr/>
          </p:nvSpPr>
          <p:spPr>
            <a:xfrm>
              <a:off x="6660232" y="3068960"/>
              <a:ext cx="432048" cy="149035"/>
            </a:xfrm>
            <a:prstGeom prst="flowChartDelay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/>
                <a:t>ПСЧ</a:t>
              </a:r>
              <a:endParaRPr lang="ru-RU" sz="800" dirty="0"/>
            </a:p>
          </p:txBody>
        </p:sp>
      </p:grpSp>
      <p:grpSp>
        <p:nvGrpSpPr>
          <p:cNvPr id="81" name="Группа 80"/>
          <p:cNvGrpSpPr/>
          <p:nvPr/>
        </p:nvGrpSpPr>
        <p:grpSpPr>
          <a:xfrm>
            <a:off x="4139952" y="2636912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82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84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5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83" name="Блок-схема: задержка 82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6" name="Группа 85"/>
          <p:cNvGrpSpPr/>
          <p:nvPr/>
        </p:nvGrpSpPr>
        <p:grpSpPr>
          <a:xfrm>
            <a:off x="4067944" y="2420888"/>
            <a:ext cx="485532" cy="504056"/>
            <a:chOff x="6606748" y="3068960"/>
            <a:chExt cx="485532" cy="504056"/>
          </a:xfrm>
        </p:grpSpPr>
        <p:grpSp>
          <p:nvGrpSpPr>
            <p:cNvPr id="87" name="Группа 18"/>
            <p:cNvGrpSpPr/>
            <p:nvPr/>
          </p:nvGrpSpPr>
          <p:grpSpPr>
            <a:xfrm>
              <a:off x="6606748" y="3068960"/>
              <a:ext cx="193826" cy="504056"/>
              <a:chOff x="6651138" y="5445224"/>
              <a:chExt cx="193826" cy="558308"/>
            </a:xfrm>
          </p:grpSpPr>
          <p:sp>
            <p:nvSpPr>
              <p:cNvPr id="89" name="Line 6"/>
              <p:cNvSpPr>
                <a:spLocks noChangeShapeType="1"/>
              </p:cNvSpPr>
              <p:nvPr/>
            </p:nvSpPr>
            <p:spPr bwMode="auto">
              <a:xfrm>
                <a:off x="6704622" y="5445224"/>
                <a:ext cx="392" cy="4183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0" name="Oval 8"/>
              <p:cNvSpPr>
                <a:spLocks noChangeArrowheads="1"/>
              </p:cNvSpPr>
              <p:nvPr/>
            </p:nvSpPr>
            <p:spPr bwMode="auto">
              <a:xfrm>
                <a:off x="6651138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1" name="TextBox 90"/>
              <p:cNvSpPr txBox="1"/>
              <p:nvPr/>
            </p:nvSpPr>
            <p:spPr>
              <a:xfrm>
                <a:off x="6660233" y="5445224"/>
                <a:ext cx="184731" cy="23863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endParaRPr lang="ru-RU" sz="800" dirty="0"/>
              </a:p>
            </p:txBody>
          </p:sp>
        </p:grpSp>
        <p:sp>
          <p:nvSpPr>
            <p:cNvPr id="88" name="Блок-схема: задержка 87"/>
            <p:cNvSpPr/>
            <p:nvPr/>
          </p:nvSpPr>
          <p:spPr>
            <a:xfrm>
              <a:off x="6660232" y="3068960"/>
              <a:ext cx="432048" cy="149035"/>
            </a:xfrm>
            <a:prstGeom prst="flowChartDelay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/>
                <a:t>ПСЧ</a:t>
              </a:r>
              <a:endParaRPr lang="ru-RU" sz="800" dirty="0"/>
            </a:p>
          </p:txBody>
        </p:sp>
      </p:grpSp>
      <p:grpSp>
        <p:nvGrpSpPr>
          <p:cNvPr id="92" name="Группа 91"/>
          <p:cNvGrpSpPr/>
          <p:nvPr/>
        </p:nvGrpSpPr>
        <p:grpSpPr>
          <a:xfrm>
            <a:off x="3923928" y="2060848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93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95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6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94" name="Блок-схема: задержка 93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7" name="Группа 96"/>
          <p:cNvGrpSpPr/>
          <p:nvPr/>
        </p:nvGrpSpPr>
        <p:grpSpPr>
          <a:xfrm>
            <a:off x="3707904" y="1772816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98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00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1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99" name="Блок-схема: задержка 98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4518515" y="3645024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51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53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52" name="Блок-схема: задержка 51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7" name="Группа 56"/>
          <p:cNvGrpSpPr/>
          <p:nvPr/>
        </p:nvGrpSpPr>
        <p:grpSpPr>
          <a:xfrm>
            <a:off x="6750763" y="5301208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58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60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59" name="Блок-схема: задержка 58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6750763" y="5877272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70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72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3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71" name="Блок-схема: задержка 70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sp>
        <p:nvSpPr>
          <p:cNvPr id="74" name="Text Box 169"/>
          <p:cNvSpPr txBox="1">
            <a:spLocks noChangeArrowheads="1"/>
          </p:cNvSpPr>
          <p:nvPr/>
        </p:nvSpPr>
        <p:spPr bwMode="auto">
          <a:xfrm>
            <a:off x="7308304" y="5877272"/>
            <a:ext cx="1800225" cy="1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1880" tIns="30937" rIns="61880" bIns="30937">
            <a:spAutoFit/>
          </a:bodyPr>
          <a:lstStyle/>
          <a:p>
            <a:pPr defTabSz="619125" eaLnBrk="0" hangingPunct="0"/>
            <a:r>
              <a:rPr lang="ru-RU" sz="700" b="1" dirty="0">
                <a:cs typeface="Arial" charset="0"/>
              </a:rPr>
              <a:t>Добровольная пожарная команда</a:t>
            </a:r>
          </a:p>
        </p:txBody>
      </p:sp>
    </p:spTree>
    <p:extLst>
      <p:ext uri="{BB962C8B-B14F-4D97-AF65-F5344CB8AC3E}">
        <p14:creationId xmlns:p14="http://schemas.microsoft.com/office/powerpoint/2010/main" val="1199767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Рисунок 90" descr="Турочакски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0"/>
            <a:ext cx="8001000" cy="6858000"/>
          </a:xfrm>
          <a:prstGeom prst="rect">
            <a:avLst/>
          </a:prstGeom>
          <a:ln>
            <a:noFill/>
          </a:ln>
        </p:spPr>
      </p:pic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0" y="0"/>
            <a:ext cx="9144000" cy="549275"/>
          </a:xfrm>
          <a:prstGeom prst="rect">
            <a:avLst/>
          </a:prstGeom>
          <a:solidFill>
            <a:srgbClr val="C0C0C0"/>
          </a:solidFill>
        </p:spPr>
        <p:txBody>
          <a:bodyPr vert="horz" lIns="91025" tIns="45527" rIns="91025" bIns="45527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400" b="1" dirty="0" smtClean="0">
                <a:latin typeface="+mj-lt"/>
                <a:ea typeface="+mj-ea"/>
                <a:cs typeface="+mj-cs"/>
              </a:rPr>
              <a:t>ТУРОЧАКСКИЙ</a:t>
            </a:r>
            <a:r>
              <a:rPr kumimoji="0" lang="ru-RU" sz="1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1400" b="1" dirty="0" smtClean="0"/>
              <a:t>ПОЖАРНО-СПАСАТЕЛЬНЫЙ ГАРНИЗОН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151"/>
          <p:cNvSpPr>
            <a:spLocks noChangeArrowheads="1"/>
          </p:cNvSpPr>
          <p:nvPr/>
        </p:nvSpPr>
        <p:spPr bwMode="auto">
          <a:xfrm>
            <a:off x="6588224" y="4725144"/>
            <a:ext cx="2502347" cy="211638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Text Box 169"/>
          <p:cNvSpPr txBox="1">
            <a:spLocks noChangeArrowheads="1"/>
          </p:cNvSpPr>
          <p:nvPr/>
        </p:nvSpPr>
        <p:spPr bwMode="auto">
          <a:xfrm>
            <a:off x="7299871" y="5085184"/>
            <a:ext cx="1800225" cy="277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1880" tIns="30937" rIns="61880" bIns="30937">
            <a:spAutoFit/>
          </a:bodyPr>
          <a:lstStyle/>
          <a:p>
            <a:pPr defTabSz="619125" eaLnBrk="0" hangingPunct="0"/>
            <a:r>
              <a:rPr lang="ru-RU" sz="700" b="1" dirty="0" smtClean="0">
                <a:cs typeface="Arial" charset="0"/>
              </a:rPr>
              <a:t>Пожарно-спасательная часть 1 ПСО ФПС ГПС ГУ МЧС России по Республике Алтай</a:t>
            </a:r>
            <a:endParaRPr lang="ru-RU" sz="700" b="1" dirty="0">
              <a:cs typeface="Arial" charset="0"/>
            </a:endParaRPr>
          </a:p>
        </p:txBody>
      </p:sp>
      <p:sp>
        <p:nvSpPr>
          <p:cNvPr id="18" name="Text Box 165"/>
          <p:cNvSpPr txBox="1">
            <a:spLocks noChangeArrowheads="1"/>
          </p:cNvSpPr>
          <p:nvPr/>
        </p:nvSpPr>
        <p:spPr bwMode="auto">
          <a:xfrm>
            <a:off x="7271808" y="6325309"/>
            <a:ext cx="1609725" cy="200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18" tIns="45710" rIns="91418" bIns="4571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00" b="1" dirty="0" smtClean="0">
                <a:cs typeface="Arial" charset="0"/>
              </a:rPr>
              <a:t>ДПК сельского поселения</a:t>
            </a:r>
            <a:endParaRPr lang="ru-RU" sz="700" b="1" dirty="0">
              <a:cs typeface="Arial" charset="0"/>
            </a:endParaRPr>
          </a:p>
        </p:txBody>
      </p:sp>
      <p:sp>
        <p:nvSpPr>
          <p:cNvPr id="19" name="Text Box 152"/>
          <p:cNvSpPr txBox="1">
            <a:spLocks noChangeArrowheads="1"/>
          </p:cNvSpPr>
          <p:nvPr/>
        </p:nvSpPr>
        <p:spPr bwMode="auto">
          <a:xfrm>
            <a:off x="6612483" y="4725144"/>
            <a:ext cx="2592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88" tIns="45695" rIns="91388" bIns="4569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 dirty="0">
                <a:latin typeface="Times New Roman" pitchFamily="18" charset="0"/>
                <a:cs typeface="Arial" charset="0"/>
              </a:rPr>
              <a:t>Условные обозначения</a:t>
            </a:r>
          </a:p>
        </p:txBody>
      </p:sp>
      <p:sp>
        <p:nvSpPr>
          <p:cNvPr id="90" name="Text Box 165"/>
          <p:cNvSpPr txBox="1">
            <a:spLocks noChangeArrowheads="1"/>
          </p:cNvSpPr>
          <p:nvPr/>
        </p:nvSpPr>
        <p:spPr bwMode="auto">
          <a:xfrm>
            <a:off x="7271808" y="5589240"/>
            <a:ext cx="1609725" cy="415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18" tIns="45710" rIns="91418" bIns="4571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00" b="1" dirty="0" smtClean="0">
                <a:cs typeface="Arial" charset="0"/>
              </a:rPr>
              <a:t>Отдельный пост пожарно-спасательной части  КУРА «УГОЧС и ПБ в Республике Алтай» </a:t>
            </a:r>
            <a:endParaRPr lang="ru-RU" sz="700" b="1" dirty="0">
              <a:cs typeface="Arial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2699792" y="2359913"/>
            <a:ext cx="756938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1000" b="1" dirty="0" err="1" smtClean="0"/>
              <a:t>Тондошка</a:t>
            </a:r>
            <a:endParaRPr lang="ru-RU" sz="1000" b="1" dirty="0"/>
          </a:p>
        </p:txBody>
      </p:sp>
      <p:sp>
        <p:nvSpPr>
          <p:cNvPr id="127" name="TextBox 126"/>
          <p:cNvSpPr txBox="1"/>
          <p:nvPr/>
        </p:nvSpPr>
        <p:spPr>
          <a:xfrm>
            <a:off x="4499992" y="2636912"/>
            <a:ext cx="1027845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1000" b="1" dirty="0" err="1" smtClean="0"/>
              <a:t>Курмач-Байгол</a:t>
            </a:r>
            <a:endParaRPr lang="ru-RU" sz="1000" b="1" dirty="0"/>
          </a:p>
        </p:txBody>
      </p:sp>
      <p:grpSp>
        <p:nvGrpSpPr>
          <p:cNvPr id="116" name="Группа 115"/>
          <p:cNvGrpSpPr/>
          <p:nvPr/>
        </p:nvGrpSpPr>
        <p:grpSpPr>
          <a:xfrm>
            <a:off x="6750764" y="5085184"/>
            <a:ext cx="485532" cy="504056"/>
            <a:chOff x="6606748" y="3068960"/>
            <a:chExt cx="485532" cy="504056"/>
          </a:xfrm>
        </p:grpSpPr>
        <p:grpSp>
          <p:nvGrpSpPr>
            <p:cNvPr id="131" name="Группа 18"/>
            <p:cNvGrpSpPr/>
            <p:nvPr/>
          </p:nvGrpSpPr>
          <p:grpSpPr>
            <a:xfrm>
              <a:off x="6606748" y="3068960"/>
              <a:ext cx="125492" cy="504056"/>
              <a:chOff x="6651138" y="5445224"/>
              <a:chExt cx="125492" cy="558308"/>
            </a:xfrm>
          </p:grpSpPr>
          <p:sp>
            <p:nvSpPr>
              <p:cNvPr id="133" name="Line 6"/>
              <p:cNvSpPr>
                <a:spLocks noChangeShapeType="1"/>
              </p:cNvSpPr>
              <p:nvPr/>
            </p:nvSpPr>
            <p:spPr bwMode="auto">
              <a:xfrm>
                <a:off x="6704622" y="5445224"/>
                <a:ext cx="392" cy="4183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34" name="Oval 8"/>
              <p:cNvSpPr>
                <a:spLocks noChangeArrowheads="1"/>
              </p:cNvSpPr>
              <p:nvPr/>
            </p:nvSpPr>
            <p:spPr bwMode="auto">
              <a:xfrm>
                <a:off x="6651138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32" name="Блок-схема: задержка 131"/>
            <p:cNvSpPr/>
            <p:nvPr/>
          </p:nvSpPr>
          <p:spPr>
            <a:xfrm>
              <a:off x="6660232" y="3068960"/>
              <a:ext cx="432048" cy="149035"/>
            </a:xfrm>
            <a:prstGeom prst="flowChartDelay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/>
                <a:t>ПСЧ</a:t>
              </a:r>
              <a:endParaRPr lang="ru-RU" sz="800" dirty="0"/>
            </a:p>
          </p:txBody>
        </p:sp>
      </p:grpSp>
      <p:grpSp>
        <p:nvGrpSpPr>
          <p:cNvPr id="136" name="Группа 135"/>
          <p:cNvGrpSpPr/>
          <p:nvPr/>
        </p:nvGrpSpPr>
        <p:grpSpPr>
          <a:xfrm>
            <a:off x="6750763" y="5661248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37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39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0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38" name="Блок-схема: задержка 137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1" name="Группа 140"/>
          <p:cNvGrpSpPr/>
          <p:nvPr/>
        </p:nvGrpSpPr>
        <p:grpSpPr>
          <a:xfrm>
            <a:off x="6750763" y="6237312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42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44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5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43" name="Блок-схема: задержка 142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6" name="Группа 145"/>
          <p:cNvGrpSpPr/>
          <p:nvPr/>
        </p:nvGrpSpPr>
        <p:grpSpPr>
          <a:xfrm>
            <a:off x="3779912" y="3645024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47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49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50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48" name="Блок-схема: задержка 147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1" name="Группа 150"/>
          <p:cNvGrpSpPr/>
          <p:nvPr/>
        </p:nvGrpSpPr>
        <p:grpSpPr>
          <a:xfrm>
            <a:off x="3833396" y="3501008"/>
            <a:ext cx="432051" cy="377709"/>
            <a:chOff x="6678754" y="3068960"/>
            <a:chExt cx="432050" cy="377709"/>
          </a:xfrm>
          <a:solidFill>
            <a:srgbClr val="00B050"/>
          </a:solidFill>
        </p:grpSpPr>
        <p:sp>
          <p:nvSpPr>
            <p:cNvPr id="154" name="Line 6"/>
            <p:cNvSpPr>
              <a:spLocks noChangeShapeType="1"/>
            </p:cNvSpPr>
            <p:nvPr/>
          </p:nvSpPr>
          <p:spPr bwMode="auto">
            <a:xfrm>
              <a:off x="6678754" y="3068960"/>
              <a:ext cx="392" cy="377709"/>
            </a:xfrm>
            <a:prstGeom prst="line">
              <a:avLst/>
            </a:prstGeom>
            <a:grpFill/>
            <a:ln w="25400">
              <a:solidFill>
                <a:schemeClr val="tx1"/>
              </a:solidFill>
              <a:round/>
              <a:headEnd type="none" w="sm" len="lg"/>
              <a:tailEnd type="none" w="sm" len="lg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3" name="Блок-схема: задержка 152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6" name="Группа 155"/>
          <p:cNvGrpSpPr/>
          <p:nvPr/>
        </p:nvGrpSpPr>
        <p:grpSpPr>
          <a:xfrm>
            <a:off x="4932040" y="2852936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57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59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60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58" name="Блок-схема: задержка 157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7" name="Группа 166"/>
          <p:cNvGrpSpPr/>
          <p:nvPr/>
        </p:nvGrpSpPr>
        <p:grpSpPr>
          <a:xfrm>
            <a:off x="4932040" y="2204864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68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70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71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69" name="Блок-схема: задержка 168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8" name="Группа 177"/>
          <p:cNvGrpSpPr/>
          <p:nvPr/>
        </p:nvGrpSpPr>
        <p:grpSpPr>
          <a:xfrm>
            <a:off x="3419872" y="2420888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79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81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82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80" name="Блок-схема: задержка 179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3" name="Группа 182"/>
          <p:cNvGrpSpPr/>
          <p:nvPr/>
        </p:nvGrpSpPr>
        <p:grpSpPr>
          <a:xfrm>
            <a:off x="3275856" y="1988840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84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86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87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85" name="Блок-схема: задержка 184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3" name="Группа 202"/>
          <p:cNvGrpSpPr/>
          <p:nvPr/>
        </p:nvGrpSpPr>
        <p:grpSpPr>
          <a:xfrm>
            <a:off x="3419872" y="1412776"/>
            <a:ext cx="485532" cy="504056"/>
            <a:chOff x="6606748" y="3068960"/>
            <a:chExt cx="485532" cy="504056"/>
          </a:xfrm>
        </p:grpSpPr>
        <p:grpSp>
          <p:nvGrpSpPr>
            <p:cNvPr id="204" name="Группа 18"/>
            <p:cNvGrpSpPr/>
            <p:nvPr/>
          </p:nvGrpSpPr>
          <p:grpSpPr>
            <a:xfrm>
              <a:off x="6606748" y="3068960"/>
              <a:ext cx="125492" cy="504056"/>
              <a:chOff x="6651138" y="5445224"/>
              <a:chExt cx="125492" cy="558308"/>
            </a:xfrm>
          </p:grpSpPr>
          <p:sp>
            <p:nvSpPr>
              <p:cNvPr id="206" name="Line 6"/>
              <p:cNvSpPr>
                <a:spLocks noChangeShapeType="1"/>
              </p:cNvSpPr>
              <p:nvPr/>
            </p:nvSpPr>
            <p:spPr bwMode="auto">
              <a:xfrm>
                <a:off x="6704622" y="5445224"/>
                <a:ext cx="392" cy="4183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7" name="Oval 8"/>
              <p:cNvSpPr>
                <a:spLocks noChangeArrowheads="1"/>
              </p:cNvSpPr>
              <p:nvPr/>
            </p:nvSpPr>
            <p:spPr bwMode="auto">
              <a:xfrm>
                <a:off x="6651138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205" name="Блок-схема: задержка 204"/>
            <p:cNvSpPr/>
            <p:nvPr/>
          </p:nvSpPr>
          <p:spPr>
            <a:xfrm>
              <a:off x="6660232" y="3068960"/>
              <a:ext cx="432048" cy="149035"/>
            </a:xfrm>
            <a:prstGeom prst="flowChartDelay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/>
                <a:t>ПСЧ</a:t>
              </a:r>
              <a:endParaRPr lang="ru-RU" sz="800" dirty="0"/>
            </a:p>
          </p:txBody>
        </p:sp>
      </p:grpSp>
      <p:grpSp>
        <p:nvGrpSpPr>
          <p:cNvPr id="209" name="Группа 208"/>
          <p:cNvGrpSpPr/>
          <p:nvPr/>
        </p:nvGrpSpPr>
        <p:grpSpPr>
          <a:xfrm>
            <a:off x="3473356" y="1268760"/>
            <a:ext cx="432051" cy="377709"/>
            <a:chOff x="6678754" y="3068960"/>
            <a:chExt cx="432050" cy="377709"/>
          </a:xfrm>
          <a:solidFill>
            <a:srgbClr val="00B050"/>
          </a:solidFill>
        </p:grpSpPr>
        <p:sp>
          <p:nvSpPr>
            <p:cNvPr id="212" name="Line 6"/>
            <p:cNvSpPr>
              <a:spLocks noChangeShapeType="1"/>
            </p:cNvSpPr>
            <p:nvPr/>
          </p:nvSpPr>
          <p:spPr bwMode="auto">
            <a:xfrm>
              <a:off x="6678754" y="3068960"/>
              <a:ext cx="392" cy="377709"/>
            </a:xfrm>
            <a:prstGeom prst="line">
              <a:avLst/>
            </a:prstGeom>
            <a:grpFill/>
            <a:ln w="25400">
              <a:solidFill>
                <a:schemeClr val="tx1"/>
              </a:solidFill>
              <a:round/>
              <a:headEnd type="none" w="sm" len="lg"/>
              <a:tailEnd type="none" w="sm" len="lg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1" name="Блок-схема: задержка 210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4" name="Группа 213"/>
          <p:cNvGrpSpPr/>
          <p:nvPr/>
        </p:nvGrpSpPr>
        <p:grpSpPr>
          <a:xfrm>
            <a:off x="2862331" y="692696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215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217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18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216" name="Блок-схема: задержка 215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9" name="Группа 218"/>
          <p:cNvGrpSpPr/>
          <p:nvPr/>
        </p:nvGrpSpPr>
        <p:grpSpPr>
          <a:xfrm>
            <a:off x="2915816" y="548680"/>
            <a:ext cx="432051" cy="377709"/>
            <a:chOff x="6678754" y="3068960"/>
            <a:chExt cx="432050" cy="377709"/>
          </a:xfrm>
          <a:solidFill>
            <a:srgbClr val="00B050"/>
          </a:solidFill>
        </p:grpSpPr>
        <p:sp>
          <p:nvSpPr>
            <p:cNvPr id="220" name="Line 6"/>
            <p:cNvSpPr>
              <a:spLocks noChangeShapeType="1"/>
            </p:cNvSpPr>
            <p:nvPr/>
          </p:nvSpPr>
          <p:spPr bwMode="auto">
            <a:xfrm>
              <a:off x="6678754" y="3068960"/>
              <a:ext cx="392" cy="377709"/>
            </a:xfrm>
            <a:prstGeom prst="line">
              <a:avLst/>
            </a:prstGeom>
            <a:grpFill/>
            <a:ln w="25400">
              <a:solidFill>
                <a:schemeClr val="tx1"/>
              </a:solidFill>
              <a:round/>
              <a:headEnd type="none" w="sm" len="lg"/>
              <a:tailEnd type="none" w="sm" len="lg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1" name="Блок-схема: задержка 220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Рисунок 69" descr="Шебалински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103823"/>
            <a:ext cx="6644208" cy="6015990"/>
          </a:xfrm>
          <a:prstGeom prst="rect">
            <a:avLst/>
          </a:prstGeom>
        </p:spPr>
      </p:pic>
      <p:sp>
        <p:nvSpPr>
          <p:cNvPr id="22" name="Text Box 335"/>
          <p:cNvSpPr txBox="1">
            <a:spLocks noChangeArrowheads="1"/>
          </p:cNvSpPr>
          <p:nvPr/>
        </p:nvSpPr>
        <p:spPr bwMode="auto">
          <a:xfrm>
            <a:off x="8239125" y="-60098"/>
            <a:ext cx="885599" cy="233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843" tIns="39422" rIns="78843" bIns="39422">
            <a:spAutoFit/>
          </a:bodyPr>
          <a:lstStyle/>
          <a:p>
            <a:pPr algn="r" defTabSz="1104314">
              <a:spcBef>
                <a:spcPct val="50000"/>
              </a:spcBef>
            </a:pPr>
            <a:r>
              <a:rPr lang="ru-RU" altLang="ru-RU" sz="1000" b="1" dirty="0"/>
              <a:t>п. </a:t>
            </a:r>
            <a:r>
              <a:rPr lang="ru-RU" altLang="ru-RU" sz="1000" b="1" dirty="0" smtClean="0"/>
              <a:t>7.5.2.</a:t>
            </a:r>
            <a:endParaRPr lang="ru-RU" altLang="ru-RU" sz="1000" b="1" dirty="0"/>
          </a:p>
        </p:txBody>
      </p:sp>
      <p:sp>
        <p:nvSpPr>
          <p:cNvPr id="10" name="Rectangle 5"/>
          <p:cNvSpPr txBox="1">
            <a:spLocks noChangeArrowheads="1"/>
          </p:cNvSpPr>
          <p:nvPr/>
        </p:nvSpPr>
        <p:spPr>
          <a:xfrm>
            <a:off x="0" y="-27384"/>
            <a:ext cx="9144000" cy="549275"/>
          </a:xfrm>
          <a:prstGeom prst="rect">
            <a:avLst/>
          </a:prstGeom>
          <a:solidFill>
            <a:srgbClr val="C0C0C0"/>
          </a:solidFill>
        </p:spPr>
        <p:txBody>
          <a:bodyPr vert="horz" lIns="91025" tIns="45527" rIns="91025" bIns="45527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400" b="1" dirty="0" smtClean="0">
                <a:latin typeface="+mj-lt"/>
                <a:ea typeface="+mj-ea"/>
                <a:cs typeface="+mj-cs"/>
              </a:rPr>
              <a:t>ШЕБАЛИНСКИЙ</a:t>
            </a:r>
            <a:r>
              <a:rPr kumimoji="0" lang="ru-RU" sz="1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1400" b="1" dirty="0" smtClean="0"/>
              <a:t>ПОЖАРНО-СПАСАТЕЛЬНЫЙ ГАРНИЗОН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151"/>
          <p:cNvSpPr>
            <a:spLocks noChangeArrowheads="1"/>
          </p:cNvSpPr>
          <p:nvPr/>
        </p:nvSpPr>
        <p:spPr bwMode="auto">
          <a:xfrm>
            <a:off x="6588224" y="4293096"/>
            <a:ext cx="2502347" cy="254843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z="800" dirty="0">
              <a:solidFill>
                <a:schemeClr val="bg1"/>
              </a:solidFill>
            </a:endParaRPr>
          </a:p>
        </p:txBody>
      </p:sp>
      <p:sp>
        <p:nvSpPr>
          <p:cNvPr id="25" name="Text Box 165"/>
          <p:cNvSpPr txBox="1">
            <a:spLocks noChangeArrowheads="1"/>
          </p:cNvSpPr>
          <p:nvPr/>
        </p:nvSpPr>
        <p:spPr bwMode="auto">
          <a:xfrm>
            <a:off x="7308304" y="6165304"/>
            <a:ext cx="1609725" cy="200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18" tIns="45710" rIns="91418" bIns="4571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00" b="1" dirty="0" smtClean="0">
                <a:cs typeface="Arial" charset="0"/>
              </a:rPr>
              <a:t>Добровольная пожарная команда</a:t>
            </a:r>
            <a:endParaRPr lang="ru-RU" sz="700" b="1" dirty="0">
              <a:cs typeface="Arial" charset="0"/>
            </a:endParaRPr>
          </a:p>
        </p:txBody>
      </p:sp>
      <p:sp>
        <p:nvSpPr>
          <p:cNvPr id="26" name="Text Box 152"/>
          <p:cNvSpPr txBox="1">
            <a:spLocks noChangeArrowheads="1"/>
          </p:cNvSpPr>
          <p:nvPr/>
        </p:nvSpPr>
        <p:spPr bwMode="auto">
          <a:xfrm>
            <a:off x="6551612" y="4365104"/>
            <a:ext cx="2592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88" tIns="45695" rIns="91388" bIns="4569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 dirty="0">
                <a:latin typeface="Times New Roman" pitchFamily="18" charset="0"/>
                <a:cs typeface="Arial" charset="0"/>
              </a:rPr>
              <a:t>Условные обозначения</a:t>
            </a:r>
          </a:p>
        </p:txBody>
      </p:sp>
      <p:sp>
        <p:nvSpPr>
          <p:cNvPr id="57" name="Text Box 169"/>
          <p:cNvSpPr txBox="1">
            <a:spLocks noChangeArrowheads="1"/>
          </p:cNvSpPr>
          <p:nvPr/>
        </p:nvSpPr>
        <p:spPr bwMode="auto">
          <a:xfrm>
            <a:off x="7380287" y="4760076"/>
            <a:ext cx="1800225" cy="277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1880" tIns="30937" rIns="61880" bIns="30937">
            <a:spAutoFit/>
          </a:bodyPr>
          <a:lstStyle/>
          <a:p>
            <a:pPr defTabSz="619125" eaLnBrk="0" hangingPunct="0"/>
            <a:r>
              <a:rPr lang="ru-RU" sz="700" b="1" dirty="0" smtClean="0">
                <a:cs typeface="Arial" charset="0"/>
              </a:rPr>
              <a:t>Пожарная часть  КУРА «УГОЧС и ПБ в Республике Алтай»</a:t>
            </a:r>
            <a:endParaRPr lang="ru-RU" sz="700" b="1" dirty="0">
              <a:cs typeface="Arial" charset="0"/>
            </a:endParaRPr>
          </a:p>
        </p:txBody>
      </p:sp>
      <p:sp>
        <p:nvSpPr>
          <p:cNvPr id="76" name="Text Box 165"/>
          <p:cNvSpPr txBox="1">
            <a:spLocks noChangeArrowheads="1"/>
          </p:cNvSpPr>
          <p:nvPr/>
        </p:nvSpPr>
        <p:spPr bwMode="auto">
          <a:xfrm>
            <a:off x="7354763" y="5517232"/>
            <a:ext cx="1609725" cy="415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18" tIns="45710" rIns="91418" bIns="4571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00" b="1" dirty="0" smtClean="0">
                <a:cs typeface="Arial" charset="0"/>
              </a:rPr>
              <a:t>Отдельный пост пожарно части  КУРА «УГОЧС и ПБ в Республике Алтай» </a:t>
            </a:r>
            <a:endParaRPr lang="ru-RU" sz="700" b="1" dirty="0">
              <a:cs typeface="Arial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3707904" y="2996952"/>
            <a:ext cx="917239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1000" b="1" dirty="0" smtClean="0"/>
              <a:t>Малая Черга</a:t>
            </a:r>
            <a:endParaRPr lang="ru-RU" sz="1000" b="1" dirty="0"/>
          </a:p>
        </p:txBody>
      </p:sp>
      <p:grpSp>
        <p:nvGrpSpPr>
          <p:cNvPr id="78" name="Группа 77"/>
          <p:cNvGrpSpPr/>
          <p:nvPr/>
        </p:nvGrpSpPr>
        <p:grpSpPr>
          <a:xfrm>
            <a:off x="6804248" y="6165304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83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85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6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84" name="Блок-схема: задержка 83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7" name="Группа 86"/>
          <p:cNvGrpSpPr/>
          <p:nvPr/>
        </p:nvGrpSpPr>
        <p:grpSpPr>
          <a:xfrm>
            <a:off x="6804248" y="5517232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88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95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6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89" name="Блок-схема: задержка 88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7" name="Группа 96"/>
          <p:cNvGrpSpPr/>
          <p:nvPr/>
        </p:nvGrpSpPr>
        <p:grpSpPr>
          <a:xfrm>
            <a:off x="6822771" y="4797152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98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00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1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99" name="Блок-схема: задержка 98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ПЧ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6" name="Группа 135"/>
          <p:cNvGrpSpPr/>
          <p:nvPr/>
        </p:nvGrpSpPr>
        <p:grpSpPr>
          <a:xfrm>
            <a:off x="5238595" y="2780928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37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39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0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38" name="Блок-схема: задержка 137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ПЧ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7" name="Группа 146"/>
          <p:cNvGrpSpPr/>
          <p:nvPr/>
        </p:nvGrpSpPr>
        <p:grpSpPr>
          <a:xfrm>
            <a:off x="5292079" y="2636912"/>
            <a:ext cx="432051" cy="377709"/>
            <a:chOff x="6678754" y="3068960"/>
            <a:chExt cx="432050" cy="377709"/>
          </a:xfrm>
          <a:solidFill>
            <a:srgbClr val="00B050"/>
          </a:solidFill>
        </p:grpSpPr>
        <p:sp>
          <p:nvSpPr>
            <p:cNvPr id="150" name="Line 6"/>
            <p:cNvSpPr>
              <a:spLocks noChangeShapeType="1"/>
            </p:cNvSpPr>
            <p:nvPr/>
          </p:nvSpPr>
          <p:spPr bwMode="auto">
            <a:xfrm>
              <a:off x="6678754" y="3068960"/>
              <a:ext cx="392" cy="377709"/>
            </a:xfrm>
            <a:prstGeom prst="line">
              <a:avLst/>
            </a:prstGeom>
            <a:grpFill/>
            <a:ln w="25400">
              <a:solidFill>
                <a:schemeClr val="tx1"/>
              </a:solidFill>
              <a:round/>
              <a:headEnd type="none" w="sm" len="lg"/>
              <a:tailEnd type="none" w="sm" len="lg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9" name="Блок-схема: задержка 148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2" name="Группа 151"/>
          <p:cNvGrpSpPr/>
          <p:nvPr/>
        </p:nvGrpSpPr>
        <p:grpSpPr>
          <a:xfrm>
            <a:off x="5292080" y="2492896"/>
            <a:ext cx="432051" cy="377709"/>
            <a:chOff x="6678754" y="3068960"/>
            <a:chExt cx="432050" cy="377709"/>
          </a:xfrm>
          <a:solidFill>
            <a:srgbClr val="00B050"/>
          </a:solidFill>
        </p:grpSpPr>
        <p:sp>
          <p:nvSpPr>
            <p:cNvPr id="153" name="Line 6"/>
            <p:cNvSpPr>
              <a:spLocks noChangeShapeType="1"/>
            </p:cNvSpPr>
            <p:nvPr/>
          </p:nvSpPr>
          <p:spPr bwMode="auto">
            <a:xfrm>
              <a:off x="6678754" y="3068960"/>
              <a:ext cx="392" cy="377709"/>
            </a:xfrm>
            <a:prstGeom prst="line">
              <a:avLst/>
            </a:prstGeom>
            <a:grpFill/>
            <a:ln w="25400">
              <a:solidFill>
                <a:schemeClr val="tx1"/>
              </a:solidFill>
              <a:round/>
              <a:headEnd type="none" w="sm" len="lg"/>
              <a:tailEnd type="none" w="sm" len="lg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4" name="Блок-схема: задержка 153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8" name="Группа 157"/>
          <p:cNvGrpSpPr/>
          <p:nvPr/>
        </p:nvGrpSpPr>
        <p:grpSpPr>
          <a:xfrm>
            <a:off x="3995936" y="2564904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59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61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62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60" name="Блок-схема: задержка 159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3" name="Группа 162"/>
          <p:cNvGrpSpPr/>
          <p:nvPr/>
        </p:nvGrpSpPr>
        <p:grpSpPr>
          <a:xfrm>
            <a:off x="3438395" y="2924944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64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66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67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65" name="Блок-схема: задержка 164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8" name="Группа 167"/>
          <p:cNvGrpSpPr/>
          <p:nvPr/>
        </p:nvGrpSpPr>
        <p:grpSpPr>
          <a:xfrm>
            <a:off x="3491877" y="2763259"/>
            <a:ext cx="432051" cy="377709"/>
            <a:chOff x="6678754" y="3068960"/>
            <a:chExt cx="432050" cy="377709"/>
          </a:xfrm>
          <a:solidFill>
            <a:srgbClr val="00B050"/>
          </a:solidFill>
        </p:grpSpPr>
        <p:sp>
          <p:nvSpPr>
            <p:cNvPr id="169" name="Line 6"/>
            <p:cNvSpPr>
              <a:spLocks noChangeShapeType="1"/>
            </p:cNvSpPr>
            <p:nvPr/>
          </p:nvSpPr>
          <p:spPr bwMode="auto">
            <a:xfrm>
              <a:off x="6678754" y="3068960"/>
              <a:ext cx="392" cy="377709"/>
            </a:xfrm>
            <a:prstGeom prst="line">
              <a:avLst/>
            </a:prstGeom>
            <a:grpFill/>
            <a:ln w="25400">
              <a:solidFill>
                <a:schemeClr val="tx1"/>
              </a:solidFill>
              <a:round/>
              <a:headEnd type="none" w="sm" len="lg"/>
              <a:tailEnd type="none" w="sm" len="lg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0" name="Блок-схема: задержка 169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6" name="Группа 175"/>
          <p:cNvGrpSpPr/>
          <p:nvPr/>
        </p:nvGrpSpPr>
        <p:grpSpPr>
          <a:xfrm>
            <a:off x="4932040" y="1124744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77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79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80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78" name="Блок-схема: задержка 177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1" name="Группа 180"/>
          <p:cNvGrpSpPr/>
          <p:nvPr/>
        </p:nvGrpSpPr>
        <p:grpSpPr>
          <a:xfrm>
            <a:off x="4985522" y="963059"/>
            <a:ext cx="432051" cy="377709"/>
            <a:chOff x="6678754" y="3068960"/>
            <a:chExt cx="432050" cy="377709"/>
          </a:xfrm>
          <a:solidFill>
            <a:srgbClr val="00B050"/>
          </a:solidFill>
        </p:grpSpPr>
        <p:sp>
          <p:nvSpPr>
            <p:cNvPr id="182" name="Line 6"/>
            <p:cNvSpPr>
              <a:spLocks noChangeShapeType="1"/>
            </p:cNvSpPr>
            <p:nvPr/>
          </p:nvSpPr>
          <p:spPr bwMode="auto">
            <a:xfrm>
              <a:off x="6678754" y="3068960"/>
              <a:ext cx="392" cy="377709"/>
            </a:xfrm>
            <a:prstGeom prst="line">
              <a:avLst/>
            </a:prstGeom>
            <a:grpFill/>
            <a:ln w="25400">
              <a:solidFill>
                <a:schemeClr val="tx1"/>
              </a:solidFill>
              <a:round/>
              <a:headEnd type="none" w="sm" len="lg"/>
              <a:tailEnd type="none" w="sm" len="lg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3" name="Блок-схема: задержка 182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6" name="Группа 65"/>
          <p:cNvGrpSpPr/>
          <p:nvPr/>
        </p:nvGrpSpPr>
        <p:grpSpPr>
          <a:xfrm>
            <a:off x="5868144" y="3365209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67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69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1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68" name="Блок-схема: задержка 67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5669796" y="3789040"/>
            <a:ext cx="50366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1000" b="1" dirty="0" err="1" smtClean="0"/>
              <a:t>Каспа</a:t>
            </a:r>
            <a:endParaRPr lang="ru-RU" sz="1000" b="1" dirty="0"/>
          </a:p>
        </p:txBody>
      </p:sp>
    </p:spTree>
    <p:extLst>
      <p:ext uri="{BB962C8B-B14F-4D97-AF65-F5344CB8AC3E}">
        <p14:creationId xmlns:p14="http://schemas.microsoft.com/office/powerpoint/2010/main" val="1199767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Рисунок 70" descr="Онгудайски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0648"/>
            <a:ext cx="9144000" cy="6376634"/>
          </a:xfrm>
          <a:prstGeom prst="rect">
            <a:avLst/>
          </a:prstGeom>
          <a:ln>
            <a:noFill/>
          </a:ln>
        </p:spPr>
      </p:pic>
      <p:sp>
        <p:nvSpPr>
          <p:cNvPr id="22" name="Text Box 335"/>
          <p:cNvSpPr txBox="1">
            <a:spLocks noChangeArrowheads="1"/>
          </p:cNvSpPr>
          <p:nvPr/>
        </p:nvSpPr>
        <p:spPr bwMode="auto">
          <a:xfrm>
            <a:off x="8239125" y="-60098"/>
            <a:ext cx="885599" cy="233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843" tIns="39422" rIns="78843" bIns="39422">
            <a:spAutoFit/>
          </a:bodyPr>
          <a:lstStyle/>
          <a:p>
            <a:pPr algn="r" defTabSz="1104314">
              <a:spcBef>
                <a:spcPct val="50000"/>
              </a:spcBef>
            </a:pPr>
            <a:r>
              <a:rPr lang="ru-RU" altLang="ru-RU" sz="1000" b="1" dirty="0"/>
              <a:t>п. </a:t>
            </a:r>
            <a:r>
              <a:rPr lang="ru-RU" altLang="ru-RU" sz="1000" b="1" dirty="0" smtClean="0"/>
              <a:t>7.5.2.</a:t>
            </a:r>
            <a:endParaRPr lang="ru-RU" altLang="ru-RU" sz="1000" b="1" dirty="0"/>
          </a:p>
        </p:txBody>
      </p:sp>
      <p:sp>
        <p:nvSpPr>
          <p:cNvPr id="10" name="Rectangle 5"/>
          <p:cNvSpPr txBox="1">
            <a:spLocks noChangeArrowheads="1"/>
          </p:cNvSpPr>
          <p:nvPr/>
        </p:nvSpPr>
        <p:spPr>
          <a:xfrm>
            <a:off x="0" y="-27384"/>
            <a:ext cx="9144000" cy="549275"/>
          </a:xfrm>
          <a:prstGeom prst="rect">
            <a:avLst/>
          </a:prstGeom>
          <a:solidFill>
            <a:srgbClr val="C0C0C0"/>
          </a:solidFill>
        </p:spPr>
        <p:txBody>
          <a:bodyPr vert="horz" lIns="91025" tIns="45527" rIns="91025" bIns="45527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400" b="1" dirty="0" smtClean="0">
                <a:latin typeface="+mj-lt"/>
                <a:ea typeface="+mj-ea"/>
                <a:cs typeface="+mj-cs"/>
              </a:rPr>
              <a:t>ОНГУДАЙСКИЙ</a:t>
            </a:r>
            <a:r>
              <a:rPr kumimoji="0" lang="ru-RU" sz="1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1400" b="1" dirty="0" smtClean="0"/>
              <a:t>ПОЖАРНО-СПАСАТЕЛЬНЫЙ ГАРНИЗОН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151"/>
          <p:cNvSpPr>
            <a:spLocks noChangeArrowheads="1"/>
          </p:cNvSpPr>
          <p:nvPr/>
        </p:nvSpPr>
        <p:spPr bwMode="auto">
          <a:xfrm>
            <a:off x="6588224" y="4293096"/>
            <a:ext cx="2502347" cy="254843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z="800" dirty="0">
              <a:solidFill>
                <a:schemeClr val="bg1"/>
              </a:solidFill>
            </a:endParaRPr>
          </a:p>
        </p:txBody>
      </p:sp>
      <p:sp>
        <p:nvSpPr>
          <p:cNvPr id="25" name="Text Box 165"/>
          <p:cNvSpPr txBox="1">
            <a:spLocks noChangeArrowheads="1"/>
          </p:cNvSpPr>
          <p:nvPr/>
        </p:nvSpPr>
        <p:spPr bwMode="auto">
          <a:xfrm>
            <a:off x="7308304" y="5877272"/>
            <a:ext cx="1609725" cy="200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18" tIns="45710" rIns="91418" bIns="4571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00" b="1" dirty="0" smtClean="0">
                <a:cs typeface="Arial" charset="0"/>
              </a:rPr>
              <a:t>Добровольная пожарная команда</a:t>
            </a:r>
            <a:endParaRPr lang="ru-RU" sz="700" b="1" dirty="0">
              <a:cs typeface="Arial" charset="0"/>
            </a:endParaRPr>
          </a:p>
        </p:txBody>
      </p:sp>
      <p:sp>
        <p:nvSpPr>
          <p:cNvPr id="26" name="Text Box 152"/>
          <p:cNvSpPr txBox="1">
            <a:spLocks noChangeArrowheads="1"/>
          </p:cNvSpPr>
          <p:nvPr/>
        </p:nvSpPr>
        <p:spPr bwMode="auto">
          <a:xfrm>
            <a:off x="6551612" y="4365104"/>
            <a:ext cx="2592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88" tIns="45695" rIns="91388" bIns="4569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 dirty="0">
                <a:latin typeface="Times New Roman" pitchFamily="18" charset="0"/>
                <a:cs typeface="Arial" charset="0"/>
              </a:rPr>
              <a:t>Условные обозначения</a:t>
            </a:r>
          </a:p>
        </p:txBody>
      </p:sp>
      <p:sp>
        <p:nvSpPr>
          <p:cNvPr id="76" name="Text Box 165"/>
          <p:cNvSpPr txBox="1">
            <a:spLocks noChangeArrowheads="1"/>
          </p:cNvSpPr>
          <p:nvPr/>
        </p:nvSpPr>
        <p:spPr bwMode="auto">
          <a:xfrm>
            <a:off x="7354763" y="5229200"/>
            <a:ext cx="1609725" cy="415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18" tIns="45710" rIns="91418" bIns="4571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00" b="1" dirty="0" smtClean="0">
                <a:cs typeface="Arial" charset="0"/>
              </a:rPr>
              <a:t>Отдельный пост пожарно-спасательной части  КУРА «УГОЧС и ПБ в Республике Алтай» </a:t>
            </a:r>
            <a:endParaRPr lang="ru-RU" sz="700" b="1" dirty="0">
              <a:cs typeface="Arial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2267744" y="3068960"/>
            <a:ext cx="482824" cy="21544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800" b="1" dirty="0" err="1" smtClean="0"/>
              <a:t>Теньга</a:t>
            </a:r>
            <a:endParaRPr lang="ru-RU" sz="800" b="1" dirty="0"/>
          </a:p>
        </p:txBody>
      </p:sp>
      <p:sp>
        <p:nvSpPr>
          <p:cNvPr id="102" name="TextBox 101"/>
          <p:cNvSpPr txBox="1"/>
          <p:nvPr/>
        </p:nvSpPr>
        <p:spPr>
          <a:xfrm>
            <a:off x="2771800" y="2997532"/>
            <a:ext cx="830677" cy="21544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800" b="1" dirty="0" smtClean="0"/>
              <a:t>Нижняя </a:t>
            </a:r>
            <a:r>
              <a:rPr lang="ru-RU" sz="800" b="1" dirty="0" err="1" smtClean="0"/>
              <a:t>Талда</a:t>
            </a:r>
            <a:endParaRPr lang="ru-RU" sz="800" b="1" dirty="0"/>
          </a:p>
        </p:txBody>
      </p:sp>
      <p:sp>
        <p:nvSpPr>
          <p:cNvPr id="103" name="Text Box 169"/>
          <p:cNvSpPr txBox="1">
            <a:spLocks noChangeArrowheads="1"/>
          </p:cNvSpPr>
          <p:nvPr/>
        </p:nvSpPr>
        <p:spPr bwMode="auto">
          <a:xfrm>
            <a:off x="7380287" y="4725144"/>
            <a:ext cx="1800225" cy="277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1880" tIns="30937" rIns="61880" bIns="30937">
            <a:spAutoFit/>
          </a:bodyPr>
          <a:lstStyle/>
          <a:p>
            <a:pPr defTabSz="619125" eaLnBrk="0" hangingPunct="0"/>
            <a:r>
              <a:rPr lang="ru-RU" sz="700" b="1" dirty="0" smtClean="0">
                <a:cs typeface="Arial" charset="0"/>
              </a:rPr>
              <a:t>Пожарно-спасательная часть 1 ПСО ФПС ГПС ГУ МЧС России по Республике Алтай</a:t>
            </a:r>
            <a:endParaRPr lang="ru-RU" sz="700" b="1" dirty="0">
              <a:cs typeface="Arial" charset="0"/>
            </a:endParaRPr>
          </a:p>
        </p:txBody>
      </p:sp>
      <p:grpSp>
        <p:nvGrpSpPr>
          <p:cNvPr id="80" name="Группа 79"/>
          <p:cNvGrpSpPr/>
          <p:nvPr/>
        </p:nvGrpSpPr>
        <p:grpSpPr>
          <a:xfrm>
            <a:off x="6732240" y="4725144"/>
            <a:ext cx="485532" cy="504056"/>
            <a:chOff x="6606748" y="3068960"/>
            <a:chExt cx="485532" cy="504056"/>
          </a:xfrm>
        </p:grpSpPr>
        <p:grpSp>
          <p:nvGrpSpPr>
            <p:cNvPr id="81" name="Группа 18"/>
            <p:cNvGrpSpPr/>
            <p:nvPr/>
          </p:nvGrpSpPr>
          <p:grpSpPr>
            <a:xfrm>
              <a:off x="6606748" y="3068960"/>
              <a:ext cx="125492" cy="504056"/>
              <a:chOff x="6651138" y="5445224"/>
              <a:chExt cx="125492" cy="558308"/>
            </a:xfrm>
          </p:grpSpPr>
          <p:sp>
            <p:nvSpPr>
              <p:cNvPr id="117" name="Line 6"/>
              <p:cNvSpPr>
                <a:spLocks noChangeShapeType="1"/>
              </p:cNvSpPr>
              <p:nvPr/>
            </p:nvSpPr>
            <p:spPr bwMode="auto">
              <a:xfrm>
                <a:off x="6704622" y="5445224"/>
                <a:ext cx="392" cy="4183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3" name="Oval 8"/>
              <p:cNvSpPr>
                <a:spLocks noChangeArrowheads="1"/>
              </p:cNvSpPr>
              <p:nvPr/>
            </p:nvSpPr>
            <p:spPr bwMode="auto">
              <a:xfrm>
                <a:off x="6651138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82" name="Блок-схема: задержка 81"/>
            <p:cNvSpPr/>
            <p:nvPr/>
          </p:nvSpPr>
          <p:spPr>
            <a:xfrm>
              <a:off x="6660232" y="3068960"/>
              <a:ext cx="432048" cy="149035"/>
            </a:xfrm>
            <a:prstGeom prst="flowChartDelay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/>
                <a:t>ПСЧ</a:t>
              </a:r>
              <a:endParaRPr lang="ru-RU" sz="800" dirty="0"/>
            </a:p>
          </p:txBody>
        </p:sp>
      </p:grpSp>
      <p:grpSp>
        <p:nvGrpSpPr>
          <p:cNvPr id="125" name="Группа 124"/>
          <p:cNvGrpSpPr/>
          <p:nvPr/>
        </p:nvGrpSpPr>
        <p:grpSpPr>
          <a:xfrm>
            <a:off x="6732240" y="5301208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31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33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34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32" name="Блок-схема: задержка 131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5" name="Группа 134"/>
          <p:cNvGrpSpPr/>
          <p:nvPr/>
        </p:nvGrpSpPr>
        <p:grpSpPr>
          <a:xfrm>
            <a:off x="6732240" y="5949280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36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38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39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37" name="Блок-схема: задержка 136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5" name="Группа 144"/>
          <p:cNvGrpSpPr/>
          <p:nvPr/>
        </p:nvGrpSpPr>
        <p:grpSpPr>
          <a:xfrm>
            <a:off x="3059832" y="2564904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46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48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9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47" name="Блок-схема: задержка 146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6" name="Группа 155"/>
          <p:cNvGrpSpPr/>
          <p:nvPr/>
        </p:nvGrpSpPr>
        <p:grpSpPr>
          <a:xfrm>
            <a:off x="2627784" y="3212976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57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59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60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58" name="Блок-схема: задержка 157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1" name="Группа 160"/>
          <p:cNvGrpSpPr/>
          <p:nvPr/>
        </p:nvGrpSpPr>
        <p:grpSpPr>
          <a:xfrm>
            <a:off x="1926227" y="2852936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62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64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65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63" name="Блок-схема: задержка 162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6" name="Группа 165"/>
          <p:cNvGrpSpPr/>
          <p:nvPr/>
        </p:nvGrpSpPr>
        <p:grpSpPr>
          <a:xfrm>
            <a:off x="2483768" y="2564904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67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69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70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68" name="Блок-схема: задержка 167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1" name="Группа 170"/>
          <p:cNvGrpSpPr/>
          <p:nvPr/>
        </p:nvGrpSpPr>
        <p:grpSpPr>
          <a:xfrm>
            <a:off x="3635896" y="2924944"/>
            <a:ext cx="485532" cy="504056"/>
            <a:chOff x="6606748" y="3068960"/>
            <a:chExt cx="485532" cy="504056"/>
          </a:xfrm>
        </p:grpSpPr>
        <p:grpSp>
          <p:nvGrpSpPr>
            <p:cNvPr id="172" name="Группа 18"/>
            <p:cNvGrpSpPr/>
            <p:nvPr/>
          </p:nvGrpSpPr>
          <p:grpSpPr>
            <a:xfrm>
              <a:off x="6606748" y="3068960"/>
              <a:ext cx="125492" cy="504056"/>
              <a:chOff x="6651138" y="5445224"/>
              <a:chExt cx="125492" cy="558308"/>
            </a:xfrm>
          </p:grpSpPr>
          <p:sp>
            <p:nvSpPr>
              <p:cNvPr id="174" name="Line 6"/>
              <p:cNvSpPr>
                <a:spLocks noChangeShapeType="1"/>
              </p:cNvSpPr>
              <p:nvPr/>
            </p:nvSpPr>
            <p:spPr bwMode="auto">
              <a:xfrm>
                <a:off x="6704622" y="5445224"/>
                <a:ext cx="392" cy="41836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75" name="Oval 8"/>
              <p:cNvSpPr>
                <a:spLocks noChangeArrowheads="1"/>
              </p:cNvSpPr>
              <p:nvPr/>
            </p:nvSpPr>
            <p:spPr bwMode="auto">
              <a:xfrm>
                <a:off x="6651138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73" name="Блок-схема: задержка 172"/>
            <p:cNvSpPr/>
            <p:nvPr/>
          </p:nvSpPr>
          <p:spPr>
            <a:xfrm>
              <a:off x="6660232" y="3068960"/>
              <a:ext cx="432048" cy="149035"/>
            </a:xfrm>
            <a:prstGeom prst="flowChartDelay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/>
                <a:t>ПСЧ</a:t>
              </a:r>
              <a:endParaRPr lang="ru-RU" sz="800" dirty="0"/>
            </a:p>
          </p:txBody>
        </p:sp>
      </p:grpSp>
      <p:grpSp>
        <p:nvGrpSpPr>
          <p:cNvPr id="177" name="Группа 176"/>
          <p:cNvGrpSpPr/>
          <p:nvPr/>
        </p:nvGrpSpPr>
        <p:grpSpPr>
          <a:xfrm>
            <a:off x="3689380" y="2780928"/>
            <a:ext cx="432051" cy="377709"/>
            <a:chOff x="6678754" y="3068960"/>
            <a:chExt cx="432050" cy="377709"/>
          </a:xfrm>
          <a:solidFill>
            <a:srgbClr val="00B050"/>
          </a:solidFill>
        </p:grpSpPr>
        <p:sp>
          <p:nvSpPr>
            <p:cNvPr id="180" name="Line 6"/>
            <p:cNvSpPr>
              <a:spLocks noChangeShapeType="1"/>
            </p:cNvSpPr>
            <p:nvPr/>
          </p:nvSpPr>
          <p:spPr bwMode="auto">
            <a:xfrm>
              <a:off x="6678754" y="3068960"/>
              <a:ext cx="392" cy="377709"/>
            </a:xfrm>
            <a:prstGeom prst="line">
              <a:avLst/>
            </a:prstGeom>
            <a:grpFill/>
            <a:ln w="25400">
              <a:solidFill>
                <a:schemeClr val="tx1"/>
              </a:solidFill>
              <a:round/>
              <a:headEnd type="none" w="sm" len="lg"/>
              <a:tailEnd type="none" w="sm" len="lg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9" name="Блок-схема: задержка 178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8" name="Группа 187"/>
          <p:cNvGrpSpPr/>
          <p:nvPr/>
        </p:nvGrpSpPr>
        <p:grpSpPr>
          <a:xfrm>
            <a:off x="4427984" y="3501008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89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91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92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90" name="Блок-схема: задержка 189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3" name="Группа 192"/>
          <p:cNvGrpSpPr/>
          <p:nvPr/>
        </p:nvGrpSpPr>
        <p:grpSpPr>
          <a:xfrm>
            <a:off x="4499989" y="3356992"/>
            <a:ext cx="432051" cy="377709"/>
            <a:chOff x="6678754" y="3068960"/>
            <a:chExt cx="432050" cy="377709"/>
          </a:xfrm>
          <a:solidFill>
            <a:srgbClr val="00B050"/>
          </a:solidFill>
        </p:grpSpPr>
        <p:sp>
          <p:nvSpPr>
            <p:cNvPr id="194" name="Line 6"/>
            <p:cNvSpPr>
              <a:spLocks noChangeShapeType="1"/>
            </p:cNvSpPr>
            <p:nvPr/>
          </p:nvSpPr>
          <p:spPr bwMode="auto">
            <a:xfrm>
              <a:off x="6678754" y="3068960"/>
              <a:ext cx="392" cy="377709"/>
            </a:xfrm>
            <a:prstGeom prst="line">
              <a:avLst/>
            </a:prstGeom>
            <a:grpFill/>
            <a:ln w="25400">
              <a:solidFill>
                <a:schemeClr val="tx1"/>
              </a:solidFill>
              <a:round/>
              <a:headEnd type="none" w="sm" len="lg"/>
              <a:tailEnd type="none" w="sm" len="lg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95" name="Блок-схема: задержка 194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6" name="Группа 195"/>
          <p:cNvGrpSpPr/>
          <p:nvPr/>
        </p:nvGrpSpPr>
        <p:grpSpPr>
          <a:xfrm>
            <a:off x="5004048" y="4221088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97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99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0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98" name="Блок-схема: задержка 197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1" name="Группа 200"/>
          <p:cNvGrpSpPr/>
          <p:nvPr/>
        </p:nvGrpSpPr>
        <p:grpSpPr>
          <a:xfrm>
            <a:off x="5076053" y="4077072"/>
            <a:ext cx="432051" cy="377709"/>
            <a:chOff x="6678754" y="3068960"/>
            <a:chExt cx="432050" cy="377709"/>
          </a:xfrm>
          <a:solidFill>
            <a:srgbClr val="00B050"/>
          </a:solidFill>
        </p:grpSpPr>
        <p:sp>
          <p:nvSpPr>
            <p:cNvPr id="202" name="Line 6"/>
            <p:cNvSpPr>
              <a:spLocks noChangeShapeType="1"/>
            </p:cNvSpPr>
            <p:nvPr/>
          </p:nvSpPr>
          <p:spPr bwMode="auto">
            <a:xfrm>
              <a:off x="6678754" y="3068960"/>
              <a:ext cx="392" cy="377709"/>
            </a:xfrm>
            <a:prstGeom prst="line">
              <a:avLst/>
            </a:prstGeom>
            <a:grpFill/>
            <a:ln w="25400">
              <a:solidFill>
                <a:schemeClr val="tx1"/>
              </a:solidFill>
              <a:round/>
              <a:headEnd type="none" w="sm" len="lg"/>
              <a:tailEnd type="none" w="sm" len="lg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3" name="Блок-схема: задержка 202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7" name="Группа 76"/>
          <p:cNvGrpSpPr/>
          <p:nvPr/>
        </p:nvGrpSpPr>
        <p:grpSpPr>
          <a:xfrm>
            <a:off x="2555776" y="2924944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78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83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4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79" name="Блок-схема: задержка 78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2339752" y="3356992"/>
            <a:ext cx="81945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b="1" dirty="0" err="1" smtClean="0"/>
              <a:t>Бичикту-Боом</a:t>
            </a:r>
            <a:endParaRPr lang="ru-RU" sz="800" b="1" dirty="0"/>
          </a:p>
        </p:txBody>
      </p:sp>
      <p:sp>
        <p:nvSpPr>
          <p:cNvPr id="85" name="TextBox 84"/>
          <p:cNvSpPr txBox="1"/>
          <p:nvPr/>
        </p:nvSpPr>
        <p:spPr>
          <a:xfrm>
            <a:off x="2098340" y="2204864"/>
            <a:ext cx="554960" cy="21544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800" b="1" dirty="0" err="1"/>
              <a:t>Инегень</a:t>
            </a:r>
            <a:endParaRPr lang="ru-RU" sz="800" b="1" dirty="0"/>
          </a:p>
        </p:txBody>
      </p:sp>
      <p:grpSp>
        <p:nvGrpSpPr>
          <p:cNvPr id="87" name="Группа 86"/>
          <p:cNvGrpSpPr/>
          <p:nvPr/>
        </p:nvGrpSpPr>
        <p:grpSpPr>
          <a:xfrm>
            <a:off x="2267744" y="1772816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88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90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1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89" name="Блок-схема: задержка 88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9767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Рисунок 86" descr="Усть-Кански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7644" y="0"/>
            <a:ext cx="7128711" cy="6858000"/>
          </a:xfrm>
          <a:prstGeom prst="rect">
            <a:avLst/>
          </a:prstGeom>
        </p:spPr>
      </p:pic>
      <p:sp>
        <p:nvSpPr>
          <p:cNvPr id="22" name="Text Box 335"/>
          <p:cNvSpPr txBox="1">
            <a:spLocks noChangeArrowheads="1"/>
          </p:cNvSpPr>
          <p:nvPr/>
        </p:nvSpPr>
        <p:spPr bwMode="auto">
          <a:xfrm>
            <a:off x="8239125" y="-60098"/>
            <a:ext cx="885599" cy="233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843" tIns="39422" rIns="78843" bIns="39422">
            <a:spAutoFit/>
          </a:bodyPr>
          <a:lstStyle/>
          <a:p>
            <a:pPr algn="r" defTabSz="1104314">
              <a:spcBef>
                <a:spcPct val="50000"/>
              </a:spcBef>
            </a:pPr>
            <a:r>
              <a:rPr lang="ru-RU" altLang="ru-RU" sz="1000" b="1" dirty="0"/>
              <a:t>п. </a:t>
            </a:r>
            <a:r>
              <a:rPr lang="ru-RU" altLang="ru-RU" sz="1000" b="1" dirty="0" smtClean="0"/>
              <a:t>7.5.2.</a:t>
            </a:r>
            <a:endParaRPr lang="ru-RU" altLang="ru-RU" sz="1000" b="1" dirty="0"/>
          </a:p>
        </p:txBody>
      </p:sp>
      <p:sp>
        <p:nvSpPr>
          <p:cNvPr id="10" name="Rectangle 5"/>
          <p:cNvSpPr txBox="1">
            <a:spLocks noChangeArrowheads="1"/>
          </p:cNvSpPr>
          <p:nvPr/>
        </p:nvSpPr>
        <p:spPr>
          <a:xfrm>
            <a:off x="0" y="-27384"/>
            <a:ext cx="9144000" cy="549275"/>
          </a:xfrm>
          <a:prstGeom prst="rect">
            <a:avLst/>
          </a:prstGeom>
          <a:solidFill>
            <a:srgbClr val="C0C0C0"/>
          </a:solidFill>
        </p:spPr>
        <p:txBody>
          <a:bodyPr vert="horz" lIns="91025" tIns="45527" rIns="91025" bIns="45527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400" b="1" dirty="0" smtClean="0">
                <a:latin typeface="+mj-lt"/>
                <a:ea typeface="+mj-ea"/>
                <a:cs typeface="+mj-cs"/>
              </a:rPr>
              <a:t>УСТЬ-КАНСКИЙ</a:t>
            </a:r>
            <a:r>
              <a:rPr kumimoji="0" lang="ru-RU" sz="1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1400" b="1" dirty="0" smtClean="0"/>
              <a:t>ПОЖАРНО-СПАСАТЕЛЬНЫЙ ГАРНИЗОН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151"/>
          <p:cNvSpPr>
            <a:spLocks noChangeArrowheads="1"/>
          </p:cNvSpPr>
          <p:nvPr/>
        </p:nvSpPr>
        <p:spPr bwMode="auto">
          <a:xfrm>
            <a:off x="6588224" y="4293096"/>
            <a:ext cx="2502347" cy="254843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z="800" dirty="0">
              <a:solidFill>
                <a:schemeClr val="bg1"/>
              </a:solidFill>
            </a:endParaRPr>
          </a:p>
        </p:txBody>
      </p:sp>
      <p:sp>
        <p:nvSpPr>
          <p:cNvPr id="25" name="Text Box 165"/>
          <p:cNvSpPr txBox="1">
            <a:spLocks noChangeArrowheads="1"/>
          </p:cNvSpPr>
          <p:nvPr/>
        </p:nvSpPr>
        <p:spPr bwMode="auto">
          <a:xfrm>
            <a:off x="7308304" y="6093296"/>
            <a:ext cx="1609725" cy="200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18" tIns="45710" rIns="91418" bIns="4571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00" b="1" dirty="0" smtClean="0">
                <a:cs typeface="Arial" charset="0"/>
              </a:rPr>
              <a:t>Добровольная пожарная команда</a:t>
            </a:r>
            <a:endParaRPr lang="ru-RU" sz="700" b="1" dirty="0">
              <a:cs typeface="Arial" charset="0"/>
            </a:endParaRPr>
          </a:p>
        </p:txBody>
      </p:sp>
      <p:sp>
        <p:nvSpPr>
          <p:cNvPr id="26" name="Text Box 152"/>
          <p:cNvSpPr txBox="1">
            <a:spLocks noChangeArrowheads="1"/>
          </p:cNvSpPr>
          <p:nvPr/>
        </p:nvSpPr>
        <p:spPr bwMode="auto">
          <a:xfrm>
            <a:off x="6551612" y="4365104"/>
            <a:ext cx="2592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88" tIns="45695" rIns="91388" bIns="4569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 dirty="0">
                <a:latin typeface="Times New Roman" pitchFamily="18" charset="0"/>
                <a:cs typeface="Arial" charset="0"/>
              </a:rPr>
              <a:t>Условные обозначения</a:t>
            </a:r>
          </a:p>
        </p:txBody>
      </p:sp>
      <p:sp>
        <p:nvSpPr>
          <p:cNvPr id="57" name="Text Box 169"/>
          <p:cNvSpPr txBox="1">
            <a:spLocks noChangeArrowheads="1"/>
          </p:cNvSpPr>
          <p:nvPr/>
        </p:nvSpPr>
        <p:spPr bwMode="auto">
          <a:xfrm>
            <a:off x="7380287" y="4760076"/>
            <a:ext cx="1800225" cy="277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1880" tIns="30937" rIns="61880" bIns="30937">
            <a:spAutoFit/>
          </a:bodyPr>
          <a:lstStyle/>
          <a:p>
            <a:pPr defTabSz="619125" eaLnBrk="0" hangingPunct="0"/>
            <a:r>
              <a:rPr lang="ru-RU" sz="700" b="1" dirty="0" smtClean="0">
                <a:cs typeface="Arial" charset="0"/>
              </a:rPr>
              <a:t>Пожарная часть  КУРА «УГОЧС и ПБ в Республике Алтай»</a:t>
            </a:r>
            <a:endParaRPr lang="ru-RU" sz="700" b="1" dirty="0">
              <a:cs typeface="Arial" charset="0"/>
            </a:endParaRPr>
          </a:p>
        </p:txBody>
      </p:sp>
      <p:sp>
        <p:nvSpPr>
          <p:cNvPr id="76" name="Text Box 165"/>
          <p:cNvSpPr txBox="1">
            <a:spLocks noChangeArrowheads="1"/>
          </p:cNvSpPr>
          <p:nvPr/>
        </p:nvSpPr>
        <p:spPr bwMode="auto">
          <a:xfrm>
            <a:off x="7354763" y="5389786"/>
            <a:ext cx="1609725" cy="415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18" tIns="45710" rIns="91418" bIns="4571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00" b="1" dirty="0" smtClean="0">
                <a:cs typeface="Arial" charset="0"/>
              </a:rPr>
              <a:t>Отдельный пост пожарной части  КУРА «УГОЧС и ПБ в Республике Алтай» </a:t>
            </a:r>
            <a:endParaRPr lang="ru-RU" sz="700" b="1" dirty="0">
              <a:cs typeface="Arial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2555776" y="2420888"/>
            <a:ext cx="498855" cy="21544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800" b="1" dirty="0" err="1" smtClean="0"/>
              <a:t>Коргон</a:t>
            </a:r>
            <a:endParaRPr lang="ru-RU" sz="800" b="1" dirty="0"/>
          </a:p>
        </p:txBody>
      </p:sp>
      <p:grpSp>
        <p:nvGrpSpPr>
          <p:cNvPr id="41" name="Группа 40"/>
          <p:cNvGrpSpPr/>
          <p:nvPr/>
        </p:nvGrpSpPr>
        <p:grpSpPr>
          <a:xfrm>
            <a:off x="6750763" y="6021288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42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44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5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43" name="Блок-схема: задержка 42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6750763" y="5373216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47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49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0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48" name="Блок-схема: задержка 47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6750763" y="4725144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52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54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53" name="Блок-схема: задержка 52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ПЧ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4932040" y="2636912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58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60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59" name="Блок-схема: задержка 58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ПЧ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3563888" y="2132856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64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66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0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65" name="Блок-схема: задержка 64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1" name="Группа 70"/>
          <p:cNvGrpSpPr/>
          <p:nvPr/>
        </p:nvGrpSpPr>
        <p:grpSpPr>
          <a:xfrm>
            <a:off x="2718315" y="1988840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77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83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4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78" name="Блок-схема: задержка 77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4814765" y="620688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67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69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2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68" name="Блок-схема: задержка 67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3" name="Группа 72"/>
          <p:cNvGrpSpPr/>
          <p:nvPr/>
        </p:nvGrpSpPr>
        <p:grpSpPr>
          <a:xfrm>
            <a:off x="5364088" y="1196752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74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79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0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75" name="Блок-схема: задержка 74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9767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Рисунок 40" descr="Усть-Коксински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6446" y="0"/>
            <a:ext cx="8651108" cy="6858000"/>
          </a:xfrm>
          <a:prstGeom prst="rect">
            <a:avLst/>
          </a:prstGeom>
        </p:spPr>
      </p:pic>
      <p:sp>
        <p:nvSpPr>
          <p:cNvPr id="22" name="Text Box 335"/>
          <p:cNvSpPr txBox="1">
            <a:spLocks noChangeArrowheads="1"/>
          </p:cNvSpPr>
          <p:nvPr/>
        </p:nvSpPr>
        <p:spPr bwMode="auto">
          <a:xfrm>
            <a:off x="8239125" y="-60098"/>
            <a:ext cx="885599" cy="233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843" tIns="39422" rIns="78843" bIns="39422">
            <a:spAutoFit/>
          </a:bodyPr>
          <a:lstStyle/>
          <a:p>
            <a:pPr algn="r" defTabSz="1104314">
              <a:spcBef>
                <a:spcPct val="50000"/>
              </a:spcBef>
            </a:pPr>
            <a:r>
              <a:rPr lang="ru-RU" altLang="ru-RU" sz="1000" b="1" dirty="0"/>
              <a:t>п. </a:t>
            </a:r>
            <a:r>
              <a:rPr lang="ru-RU" altLang="ru-RU" sz="1000" b="1" dirty="0" smtClean="0"/>
              <a:t>7.5.2.</a:t>
            </a:r>
            <a:endParaRPr lang="ru-RU" altLang="ru-RU" sz="1000" b="1" dirty="0"/>
          </a:p>
        </p:txBody>
      </p:sp>
      <p:sp>
        <p:nvSpPr>
          <p:cNvPr id="10" name="Rectangle 5"/>
          <p:cNvSpPr txBox="1">
            <a:spLocks noChangeArrowheads="1"/>
          </p:cNvSpPr>
          <p:nvPr/>
        </p:nvSpPr>
        <p:spPr>
          <a:xfrm>
            <a:off x="0" y="-27384"/>
            <a:ext cx="9144000" cy="549275"/>
          </a:xfrm>
          <a:prstGeom prst="rect">
            <a:avLst/>
          </a:prstGeom>
          <a:solidFill>
            <a:srgbClr val="C0C0C0"/>
          </a:solidFill>
        </p:spPr>
        <p:txBody>
          <a:bodyPr vert="horz" lIns="91025" tIns="45527" rIns="91025" bIns="45527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400" b="1" dirty="0" smtClean="0">
                <a:latin typeface="+mj-lt"/>
                <a:ea typeface="+mj-ea"/>
                <a:cs typeface="+mj-cs"/>
              </a:rPr>
              <a:t>УСТЬ-КОКСИНСКИЙ</a:t>
            </a:r>
            <a:r>
              <a:rPr kumimoji="0" lang="ru-RU" sz="1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1400" b="1" dirty="0" smtClean="0"/>
              <a:t>ПОЖАРНО-СПАСАТЕЛЬНЫЙ ГАРНИЗОН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2483768" y="1628800"/>
            <a:ext cx="452368" cy="21544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800" b="1" dirty="0" err="1" smtClean="0"/>
              <a:t>Талда</a:t>
            </a:r>
            <a:endParaRPr lang="ru-RU" sz="8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7164288" y="3284984"/>
            <a:ext cx="551754" cy="21544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800" b="1" dirty="0" err="1" smtClean="0"/>
              <a:t>Катанда</a:t>
            </a:r>
            <a:endParaRPr lang="ru-RU" sz="8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4860032" y="2708920"/>
            <a:ext cx="511679" cy="21544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800" b="1" dirty="0" err="1" smtClean="0"/>
              <a:t>Чендек</a:t>
            </a:r>
            <a:endParaRPr lang="ru-RU" sz="800" b="1" dirty="0"/>
          </a:p>
        </p:txBody>
      </p:sp>
      <p:sp>
        <p:nvSpPr>
          <p:cNvPr id="54" name="TextBox 53"/>
          <p:cNvSpPr txBox="1"/>
          <p:nvPr/>
        </p:nvSpPr>
        <p:spPr>
          <a:xfrm>
            <a:off x="3707904" y="3645024"/>
            <a:ext cx="808235" cy="21544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800" b="1" dirty="0" err="1" smtClean="0"/>
              <a:t>Мараловодка</a:t>
            </a:r>
            <a:endParaRPr lang="ru-RU" sz="800" b="1" dirty="0"/>
          </a:p>
        </p:txBody>
      </p:sp>
      <p:sp>
        <p:nvSpPr>
          <p:cNvPr id="61" name="Rectangle 151"/>
          <p:cNvSpPr>
            <a:spLocks noChangeArrowheads="1"/>
          </p:cNvSpPr>
          <p:nvPr/>
        </p:nvSpPr>
        <p:spPr bwMode="auto">
          <a:xfrm>
            <a:off x="6588224" y="4293096"/>
            <a:ext cx="2502347" cy="254843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z="800" dirty="0">
              <a:solidFill>
                <a:schemeClr val="bg1"/>
              </a:solidFill>
            </a:endParaRPr>
          </a:p>
        </p:txBody>
      </p:sp>
      <p:sp>
        <p:nvSpPr>
          <p:cNvPr id="63" name="Text Box 165"/>
          <p:cNvSpPr txBox="1">
            <a:spLocks noChangeArrowheads="1"/>
          </p:cNvSpPr>
          <p:nvPr/>
        </p:nvSpPr>
        <p:spPr bwMode="auto">
          <a:xfrm>
            <a:off x="7308304" y="6093296"/>
            <a:ext cx="1609725" cy="200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18" tIns="45710" rIns="91418" bIns="4571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00" b="1" dirty="0" smtClean="0">
                <a:cs typeface="Arial" charset="0"/>
              </a:rPr>
              <a:t>Добровольная пожарная команда</a:t>
            </a:r>
            <a:endParaRPr lang="ru-RU" sz="700" b="1" dirty="0">
              <a:cs typeface="Arial" charset="0"/>
            </a:endParaRPr>
          </a:p>
        </p:txBody>
      </p:sp>
      <p:sp>
        <p:nvSpPr>
          <p:cNvPr id="64" name="Text Box 152"/>
          <p:cNvSpPr txBox="1">
            <a:spLocks noChangeArrowheads="1"/>
          </p:cNvSpPr>
          <p:nvPr/>
        </p:nvSpPr>
        <p:spPr bwMode="auto">
          <a:xfrm>
            <a:off x="6551612" y="4365104"/>
            <a:ext cx="2592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88" tIns="45695" rIns="91388" bIns="4569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 dirty="0">
                <a:latin typeface="Times New Roman" pitchFamily="18" charset="0"/>
                <a:cs typeface="Arial" charset="0"/>
              </a:rPr>
              <a:t>Условные обозначения</a:t>
            </a:r>
          </a:p>
        </p:txBody>
      </p:sp>
      <p:sp>
        <p:nvSpPr>
          <p:cNvPr id="65" name="Text Box 169"/>
          <p:cNvSpPr txBox="1">
            <a:spLocks noChangeArrowheads="1"/>
          </p:cNvSpPr>
          <p:nvPr/>
        </p:nvSpPr>
        <p:spPr bwMode="auto">
          <a:xfrm>
            <a:off x="7380287" y="4760076"/>
            <a:ext cx="1800225" cy="277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1880" tIns="30937" rIns="61880" bIns="30937">
            <a:spAutoFit/>
          </a:bodyPr>
          <a:lstStyle/>
          <a:p>
            <a:pPr defTabSz="619125" eaLnBrk="0" hangingPunct="0"/>
            <a:r>
              <a:rPr lang="ru-RU" sz="700" b="1" dirty="0" smtClean="0">
                <a:cs typeface="Arial" charset="0"/>
              </a:rPr>
              <a:t>Пожарная часть  КУРА «УГОЧС и ПБ в Республике Алтай»</a:t>
            </a:r>
            <a:endParaRPr lang="ru-RU" sz="700" b="1" dirty="0">
              <a:cs typeface="Arial" charset="0"/>
            </a:endParaRPr>
          </a:p>
        </p:txBody>
      </p:sp>
      <p:sp>
        <p:nvSpPr>
          <p:cNvPr id="66" name="Text Box 165"/>
          <p:cNvSpPr txBox="1">
            <a:spLocks noChangeArrowheads="1"/>
          </p:cNvSpPr>
          <p:nvPr/>
        </p:nvSpPr>
        <p:spPr bwMode="auto">
          <a:xfrm>
            <a:off x="7354763" y="5389786"/>
            <a:ext cx="1609725" cy="415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18" tIns="45710" rIns="91418" bIns="4571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00" b="1" dirty="0" smtClean="0">
                <a:cs typeface="Arial" charset="0"/>
              </a:rPr>
              <a:t>Отдельный пост пожарной части  КУРА «УГОЧС и ПБ в Республике Алтай» </a:t>
            </a:r>
            <a:endParaRPr lang="ru-RU" sz="700" b="1" dirty="0">
              <a:cs typeface="Arial" charset="0"/>
            </a:endParaRPr>
          </a:p>
        </p:txBody>
      </p:sp>
      <p:grpSp>
        <p:nvGrpSpPr>
          <p:cNvPr id="70" name="Группа 69"/>
          <p:cNvGrpSpPr/>
          <p:nvPr/>
        </p:nvGrpSpPr>
        <p:grpSpPr>
          <a:xfrm>
            <a:off x="6750763" y="6021288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71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78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3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77" name="Блок-схема: задержка 76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4" name="Группа 83"/>
          <p:cNvGrpSpPr/>
          <p:nvPr/>
        </p:nvGrpSpPr>
        <p:grpSpPr>
          <a:xfrm>
            <a:off x="6750763" y="5373216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85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87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8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86" name="Блок-схема: задержка 85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9" name="Группа 88"/>
          <p:cNvGrpSpPr/>
          <p:nvPr/>
        </p:nvGrpSpPr>
        <p:grpSpPr>
          <a:xfrm>
            <a:off x="6750763" y="4725144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90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92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3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91" name="Блок-схема: задержка 90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ПЧ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4" name="Группа 93"/>
          <p:cNvGrpSpPr/>
          <p:nvPr/>
        </p:nvGrpSpPr>
        <p:grpSpPr>
          <a:xfrm>
            <a:off x="7406545" y="2823980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95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97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8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96" name="Блок-схема: задержка 95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9" name="Группа 98"/>
          <p:cNvGrpSpPr/>
          <p:nvPr/>
        </p:nvGrpSpPr>
        <p:grpSpPr>
          <a:xfrm>
            <a:off x="5076056" y="2276872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00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02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7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01" name="Блок-схема: задержка 100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9" name="Группа 108"/>
          <p:cNvGrpSpPr/>
          <p:nvPr/>
        </p:nvGrpSpPr>
        <p:grpSpPr>
          <a:xfrm>
            <a:off x="5129540" y="2132856"/>
            <a:ext cx="432051" cy="377709"/>
            <a:chOff x="6678754" y="3068960"/>
            <a:chExt cx="432050" cy="377709"/>
          </a:xfrm>
          <a:solidFill>
            <a:srgbClr val="00B050"/>
          </a:solidFill>
        </p:grpSpPr>
        <p:sp>
          <p:nvSpPr>
            <p:cNvPr id="112" name="Line 6"/>
            <p:cNvSpPr>
              <a:spLocks noChangeShapeType="1"/>
            </p:cNvSpPr>
            <p:nvPr/>
          </p:nvSpPr>
          <p:spPr bwMode="auto">
            <a:xfrm>
              <a:off x="6678754" y="3068960"/>
              <a:ext cx="392" cy="377709"/>
            </a:xfrm>
            <a:prstGeom prst="line">
              <a:avLst/>
            </a:prstGeom>
            <a:grpFill/>
            <a:ln w="25400">
              <a:solidFill>
                <a:schemeClr val="tx1"/>
              </a:solidFill>
              <a:round/>
              <a:headEnd type="none" w="sm" len="lg"/>
              <a:tailEnd type="none" w="sm" len="lg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1" name="Блок-схема: задержка 110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5" name="Группа 114"/>
          <p:cNvGrpSpPr/>
          <p:nvPr/>
        </p:nvGrpSpPr>
        <p:grpSpPr>
          <a:xfrm>
            <a:off x="4427984" y="2060848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16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20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1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19" name="Блок-схема: задержка 118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ПЧ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3" name="Группа 122"/>
          <p:cNvGrpSpPr/>
          <p:nvPr/>
        </p:nvGrpSpPr>
        <p:grpSpPr>
          <a:xfrm>
            <a:off x="3995936" y="3212976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24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26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7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25" name="Блок-схема: задержка 124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8" name="Группа 127"/>
          <p:cNvGrpSpPr/>
          <p:nvPr/>
        </p:nvGrpSpPr>
        <p:grpSpPr>
          <a:xfrm>
            <a:off x="2627784" y="1196752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29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31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32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30" name="Блок-схема: задержка 129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976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Рисунок 60" descr="Улагански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8683"/>
            <a:ext cx="9144000" cy="6660634"/>
          </a:xfrm>
          <a:prstGeom prst="rect">
            <a:avLst/>
          </a:prstGeom>
        </p:spPr>
      </p:pic>
      <p:sp>
        <p:nvSpPr>
          <p:cNvPr id="22" name="Text Box 335"/>
          <p:cNvSpPr txBox="1">
            <a:spLocks noChangeArrowheads="1"/>
          </p:cNvSpPr>
          <p:nvPr/>
        </p:nvSpPr>
        <p:spPr bwMode="auto">
          <a:xfrm>
            <a:off x="8239125" y="-60098"/>
            <a:ext cx="885599" cy="233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843" tIns="39422" rIns="78843" bIns="39422">
            <a:spAutoFit/>
          </a:bodyPr>
          <a:lstStyle/>
          <a:p>
            <a:pPr algn="r" defTabSz="1104314">
              <a:spcBef>
                <a:spcPct val="50000"/>
              </a:spcBef>
            </a:pPr>
            <a:r>
              <a:rPr lang="ru-RU" altLang="ru-RU" sz="1000" b="1" dirty="0"/>
              <a:t>п. </a:t>
            </a:r>
            <a:r>
              <a:rPr lang="ru-RU" altLang="ru-RU" sz="1000" b="1" dirty="0" smtClean="0"/>
              <a:t>7.5.2.</a:t>
            </a:r>
            <a:endParaRPr lang="ru-RU" altLang="ru-RU" sz="1000" b="1" dirty="0"/>
          </a:p>
        </p:txBody>
      </p:sp>
      <p:sp>
        <p:nvSpPr>
          <p:cNvPr id="10" name="Rectangle 5"/>
          <p:cNvSpPr txBox="1">
            <a:spLocks noChangeArrowheads="1"/>
          </p:cNvSpPr>
          <p:nvPr/>
        </p:nvSpPr>
        <p:spPr>
          <a:xfrm>
            <a:off x="0" y="-27384"/>
            <a:ext cx="9144000" cy="549275"/>
          </a:xfrm>
          <a:prstGeom prst="rect">
            <a:avLst/>
          </a:prstGeom>
          <a:solidFill>
            <a:srgbClr val="C0C0C0"/>
          </a:solidFill>
        </p:spPr>
        <p:txBody>
          <a:bodyPr vert="horz" lIns="91025" tIns="45527" rIns="91025" bIns="45527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400" b="1" dirty="0" smtClean="0">
                <a:latin typeface="+mj-lt"/>
                <a:ea typeface="+mj-ea"/>
                <a:cs typeface="+mj-cs"/>
              </a:rPr>
              <a:t>УЛАГАНСКИЙ</a:t>
            </a:r>
            <a:r>
              <a:rPr kumimoji="0" lang="ru-RU" sz="1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1400" b="1" dirty="0" smtClean="0"/>
              <a:t>ПОЖАРНО-СПАСАТЕЛЬНЫЙ ГАРНИЗОН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364088" y="4509120"/>
            <a:ext cx="441146" cy="21544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800" b="1" dirty="0" err="1" smtClean="0"/>
              <a:t>Язула</a:t>
            </a:r>
            <a:endParaRPr lang="ru-RU" sz="800" b="1" dirty="0"/>
          </a:p>
        </p:txBody>
      </p:sp>
      <p:sp>
        <p:nvSpPr>
          <p:cNvPr id="91" name="TextBox 90"/>
          <p:cNvSpPr txBox="1"/>
          <p:nvPr/>
        </p:nvSpPr>
        <p:spPr>
          <a:xfrm>
            <a:off x="1691680" y="5733256"/>
            <a:ext cx="452368" cy="21544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800" b="1" dirty="0" smtClean="0"/>
              <a:t>Чибит</a:t>
            </a:r>
            <a:endParaRPr lang="ru-RU" sz="800" b="1" dirty="0"/>
          </a:p>
        </p:txBody>
      </p:sp>
      <p:sp>
        <p:nvSpPr>
          <p:cNvPr id="97" name="TextBox 96"/>
          <p:cNvSpPr txBox="1"/>
          <p:nvPr/>
        </p:nvSpPr>
        <p:spPr>
          <a:xfrm>
            <a:off x="2699792" y="2636912"/>
            <a:ext cx="351378" cy="21544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800" b="1" dirty="0" err="1" smtClean="0"/>
              <a:t>Коо</a:t>
            </a:r>
            <a:endParaRPr lang="ru-RU" sz="800" b="1" dirty="0"/>
          </a:p>
        </p:txBody>
      </p:sp>
      <p:sp>
        <p:nvSpPr>
          <p:cNvPr id="98" name="Rectangle 151"/>
          <p:cNvSpPr>
            <a:spLocks noChangeArrowheads="1"/>
          </p:cNvSpPr>
          <p:nvPr/>
        </p:nvSpPr>
        <p:spPr bwMode="auto">
          <a:xfrm>
            <a:off x="6588224" y="4293096"/>
            <a:ext cx="2502347" cy="254843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z="800" dirty="0">
              <a:solidFill>
                <a:schemeClr val="bg1"/>
              </a:solidFill>
            </a:endParaRPr>
          </a:p>
        </p:txBody>
      </p:sp>
      <p:sp>
        <p:nvSpPr>
          <p:cNvPr id="99" name="Text Box 165"/>
          <p:cNvSpPr txBox="1">
            <a:spLocks noChangeArrowheads="1"/>
          </p:cNvSpPr>
          <p:nvPr/>
        </p:nvSpPr>
        <p:spPr bwMode="auto">
          <a:xfrm>
            <a:off x="7308304" y="6093296"/>
            <a:ext cx="1609725" cy="200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18" tIns="45710" rIns="91418" bIns="4571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00" b="1" dirty="0" smtClean="0">
                <a:cs typeface="Arial" charset="0"/>
              </a:rPr>
              <a:t>Добровольная пожарная команда</a:t>
            </a:r>
            <a:endParaRPr lang="ru-RU" sz="700" b="1" dirty="0">
              <a:cs typeface="Arial" charset="0"/>
            </a:endParaRPr>
          </a:p>
        </p:txBody>
      </p:sp>
      <p:sp>
        <p:nvSpPr>
          <p:cNvPr id="100" name="Text Box 152"/>
          <p:cNvSpPr txBox="1">
            <a:spLocks noChangeArrowheads="1"/>
          </p:cNvSpPr>
          <p:nvPr/>
        </p:nvSpPr>
        <p:spPr bwMode="auto">
          <a:xfrm>
            <a:off x="6551612" y="4365104"/>
            <a:ext cx="2592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88" tIns="45695" rIns="91388" bIns="4569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 dirty="0">
                <a:latin typeface="Times New Roman" pitchFamily="18" charset="0"/>
                <a:cs typeface="Arial" charset="0"/>
              </a:rPr>
              <a:t>Условные обозначения</a:t>
            </a:r>
          </a:p>
        </p:txBody>
      </p:sp>
      <p:sp>
        <p:nvSpPr>
          <p:cNvPr id="101" name="Text Box 169"/>
          <p:cNvSpPr txBox="1">
            <a:spLocks noChangeArrowheads="1"/>
          </p:cNvSpPr>
          <p:nvPr/>
        </p:nvSpPr>
        <p:spPr bwMode="auto">
          <a:xfrm>
            <a:off x="7380287" y="4760076"/>
            <a:ext cx="1800225" cy="277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1880" tIns="30937" rIns="61880" bIns="30937">
            <a:spAutoFit/>
          </a:bodyPr>
          <a:lstStyle/>
          <a:p>
            <a:pPr defTabSz="619125" eaLnBrk="0" hangingPunct="0"/>
            <a:r>
              <a:rPr lang="ru-RU" sz="700" b="1" dirty="0" smtClean="0">
                <a:cs typeface="Arial" charset="0"/>
              </a:rPr>
              <a:t>Пожарная часть  КУРА «УГОЧС и ПБ в Республике Алтай»</a:t>
            </a:r>
            <a:endParaRPr lang="ru-RU" sz="700" b="1" dirty="0">
              <a:cs typeface="Arial" charset="0"/>
            </a:endParaRPr>
          </a:p>
        </p:txBody>
      </p:sp>
      <p:sp>
        <p:nvSpPr>
          <p:cNvPr id="102" name="Text Box 165"/>
          <p:cNvSpPr txBox="1">
            <a:spLocks noChangeArrowheads="1"/>
          </p:cNvSpPr>
          <p:nvPr/>
        </p:nvSpPr>
        <p:spPr bwMode="auto">
          <a:xfrm>
            <a:off x="7354763" y="5389786"/>
            <a:ext cx="1609725" cy="415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18" tIns="45710" rIns="91418" bIns="4571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00" b="1" dirty="0" smtClean="0">
                <a:cs typeface="Arial" charset="0"/>
              </a:rPr>
              <a:t>Отдельный пост пожарной части  КУРА «УГОЧС и ПБ в Республике Алтай» </a:t>
            </a:r>
            <a:endParaRPr lang="ru-RU" sz="700" b="1" dirty="0">
              <a:cs typeface="Arial" charset="0"/>
            </a:endParaRPr>
          </a:p>
        </p:txBody>
      </p:sp>
      <p:grpSp>
        <p:nvGrpSpPr>
          <p:cNvPr id="107" name="Группа 106"/>
          <p:cNvGrpSpPr/>
          <p:nvPr/>
        </p:nvGrpSpPr>
        <p:grpSpPr>
          <a:xfrm>
            <a:off x="6750763" y="6021288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09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11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2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10" name="Блок-схема: задержка 109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4" name="Группа 113"/>
          <p:cNvGrpSpPr/>
          <p:nvPr/>
        </p:nvGrpSpPr>
        <p:grpSpPr>
          <a:xfrm>
            <a:off x="6750763" y="5373216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15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19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0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16" name="Блок-схема: задержка 115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1" name="Группа 120"/>
          <p:cNvGrpSpPr/>
          <p:nvPr/>
        </p:nvGrpSpPr>
        <p:grpSpPr>
          <a:xfrm>
            <a:off x="6750763" y="4725144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22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24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5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23" name="Блок-схема: задержка 122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ПЧ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6" name="Группа 125"/>
          <p:cNvGrpSpPr/>
          <p:nvPr/>
        </p:nvGrpSpPr>
        <p:grpSpPr>
          <a:xfrm>
            <a:off x="5508104" y="4077072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27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29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30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28" name="Блок-схема: задержка 127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1" name="Группа 130"/>
          <p:cNvGrpSpPr/>
          <p:nvPr/>
        </p:nvGrpSpPr>
        <p:grpSpPr>
          <a:xfrm>
            <a:off x="4014459" y="4293096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32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34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35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33" name="Блок-схема: задержка 132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6" name="Группа 135"/>
          <p:cNvGrpSpPr/>
          <p:nvPr/>
        </p:nvGrpSpPr>
        <p:grpSpPr>
          <a:xfrm>
            <a:off x="3130108" y="3861048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37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39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0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38" name="Блок-схема: задержка 137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ПЧ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1" name="Группа 140"/>
          <p:cNvGrpSpPr/>
          <p:nvPr/>
        </p:nvGrpSpPr>
        <p:grpSpPr>
          <a:xfrm>
            <a:off x="3347864" y="3212976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42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44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5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43" name="Блок-схема: задержка 142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6" name="Группа 145"/>
          <p:cNvGrpSpPr/>
          <p:nvPr/>
        </p:nvGrpSpPr>
        <p:grpSpPr>
          <a:xfrm>
            <a:off x="2771800" y="2132856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47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49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50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48" name="Блок-схема: задержка 147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1" name="Группа 150"/>
          <p:cNvGrpSpPr/>
          <p:nvPr/>
        </p:nvGrpSpPr>
        <p:grpSpPr>
          <a:xfrm>
            <a:off x="2411760" y="908720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52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54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55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53" name="Блок-схема: задержка 152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1" name="Группа 160"/>
          <p:cNvGrpSpPr/>
          <p:nvPr/>
        </p:nvGrpSpPr>
        <p:grpSpPr>
          <a:xfrm>
            <a:off x="1782211" y="5229200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62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64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65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63" name="Блок-схема: задержка 162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ДПК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6" name="Группа 155"/>
          <p:cNvGrpSpPr/>
          <p:nvPr/>
        </p:nvGrpSpPr>
        <p:grpSpPr>
          <a:xfrm>
            <a:off x="2123728" y="5229200"/>
            <a:ext cx="485533" cy="504056"/>
            <a:chOff x="6625272" y="3068960"/>
            <a:chExt cx="485532" cy="504056"/>
          </a:xfrm>
          <a:solidFill>
            <a:srgbClr val="00B050"/>
          </a:solidFill>
        </p:grpSpPr>
        <p:grpSp>
          <p:nvGrpSpPr>
            <p:cNvPr id="157" name="Группа 18"/>
            <p:cNvGrpSpPr/>
            <p:nvPr/>
          </p:nvGrpSpPr>
          <p:grpSpPr>
            <a:xfrm>
              <a:off x="6625272" y="3068960"/>
              <a:ext cx="125492" cy="504056"/>
              <a:chOff x="6669662" y="5445224"/>
              <a:chExt cx="125492" cy="558308"/>
            </a:xfrm>
            <a:grpFill/>
          </p:grpSpPr>
          <p:sp>
            <p:nvSpPr>
              <p:cNvPr id="159" name="Line 6"/>
              <p:cNvSpPr>
                <a:spLocks noChangeShapeType="1"/>
              </p:cNvSpPr>
              <p:nvPr/>
            </p:nvSpPr>
            <p:spPr bwMode="auto">
              <a:xfrm>
                <a:off x="6723146" y="5445224"/>
                <a:ext cx="392" cy="41836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60" name="Oval 8"/>
              <p:cNvSpPr>
                <a:spLocks noChangeArrowheads="1"/>
              </p:cNvSpPr>
              <p:nvPr/>
            </p:nvSpPr>
            <p:spPr bwMode="auto">
              <a:xfrm>
                <a:off x="6669662" y="5862219"/>
                <a:ext cx="125492" cy="141313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58" name="Блок-схема: задержка 157"/>
            <p:cNvSpPr/>
            <p:nvPr/>
          </p:nvSpPr>
          <p:spPr>
            <a:xfrm>
              <a:off x="6678756" y="3068960"/>
              <a:ext cx="432048" cy="149035"/>
            </a:xfrm>
            <a:prstGeom prst="flowChartDelay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bg1"/>
                  </a:solidFill>
                </a:rPr>
                <a:t>ОП</a:t>
              </a:r>
              <a:endParaRPr lang="ru-RU" sz="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97677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3100</TotalTime>
  <Words>517</Words>
  <Application>Microsoft Office PowerPoint</Application>
  <PresentationFormat>Экран (4:3)</PresentationFormat>
  <Paragraphs>217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gps-3</dc:creator>
  <cp:lastModifiedBy>ТрапеевЕО</cp:lastModifiedBy>
  <cp:revision>186</cp:revision>
  <cp:lastPrinted>2021-11-16T05:15:10Z</cp:lastPrinted>
  <dcterms:created xsi:type="dcterms:W3CDTF">2015-03-18T05:43:10Z</dcterms:created>
  <dcterms:modified xsi:type="dcterms:W3CDTF">2023-12-08T10:14:06Z</dcterms:modified>
</cp:coreProperties>
</file>